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350" r:id="rId4"/>
    <p:sldId id="351" r:id="rId5"/>
    <p:sldId id="363" r:id="rId6"/>
    <p:sldId id="362" r:id="rId7"/>
    <p:sldId id="361" r:id="rId8"/>
    <p:sldId id="257" r:id="rId9"/>
    <p:sldId id="345" r:id="rId10"/>
    <p:sldId id="259" r:id="rId11"/>
    <p:sldId id="262" r:id="rId12"/>
    <p:sldId id="261" r:id="rId13"/>
    <p:sldId id="263" r:id="rId14"/>
    <p:sldId id="264" r:id="rId15"/>
    <p:sldId id="265" r:id="rId16"/>
    <p:sldId id="266" r:id="rId17"/>
    <p:sldId id="346" r:id="rId18"/>
    <p:sldId id="269" r:id="rId19"/>
    <p:sldId id="267" r:id="rId20"/>
    <p:sldId id="330" r:id="rId21"/>
    <p:sldId id="268" r:id="rId22"/>
    <p:sldId id="270" r:id="rId23"/>
    <p:sldId id="271" r:id="rId24"/>
    <p:sldId id="272" r:id="rId25"/>
    <p:sldId id="273" r:id="rId26"/>
    <p:sldId id="341" r:id="rId27"/>
    <p:sldId id="331" r:id="rId28"/>
    <p:sldId id="274" r:id="rId29"/>
    <p:sldId id="275" r:id="rId30"/>
    <p:sldId id="276" r:id="rId31"/>
    <p:sldId id="342" r:id="rId32"/>
    <p:sldId id="332" r:id="rId33"/>
    <p:sldId id="277" r:id="rId34"/>
    <p:sldId id="278" r:id="rId35"/>
    <p:sldId id="279" r:id="rId36"/>
    <p:sldId id="333" r:id="rId37"/>
    <p:sldId id="347" r:id="rId38"/>
    <p:sldId id="280" r:id="rId39"/>
    <p:sldId id="334" r:id="rId40"/>
    <p:sldId id="352" r:id="rId41"/>
    <p:sldId id="353" r:id="rId42"/>
    <p:sldId id="364" r:id="rId43"/>
    <p:sldId id="365" r:id="rId44"/>
    <p:sldId id="366" r:id="rId45"/>
    <p:sldId id="281" r:id="rId46"/>
    <p:sldId id="348" r:id="rId47"/>
    <p:sldId id="282" r:id="rId48"/>
    <p:sldId id="285" r:id="rId49"/>
    <p:sldId id="284" r:id="rId50"/>
    <p:sldId id="286" r:id="rId51"/>
    <p:sldId id="287" r:id="rId52"/>
    <p:sldId id="288" r:id="rId53"/>
    <p:sldId id="289" r:id="rId54"/>
    <p:sldId id="349" r:id="rId55"/>
    <p:sldId id="291" r:id="rId56"/>
    <p:sldId id="292" r:id="rId57"/>
    <p:sldId id="335" r:id="rId58"/>
    <p:sldId id="293" r:id="rId59"/>
    <p:sldId id="294" r:id="rId60"/>
    <p:sldId id="295" r:id="rId61"/>
    <p:sldId id="297" r:id="rId62"/>
    <p:sldId id="298" r:id="rId63"/>
    <p:sldId id="299" r:id="rId64"/>
    <p:sldId id="343" r:id="rId65"/>
    <p:sldId id="300" r:id="rId66"/>
    <p:sldId id="336" r:id="rId67"/>
    <p:sldId id="301" r:id="rId68"/>
    <p:sldId id="302" r:id="rId69"/>
    <p:sldId id="304" r:id="rId70"/>
    <p:sldId id="305" r:id="rId71"/>
    <p:sldId id="306" r:id="rId72"/>
    <p:sldId id="308" r:id="rId73"/>
    <p:sldId id="309" r:id="rId74"/>
    <p:sldId id="310" r:id="rId75"/>
    <p:sldId id="311" r:id="rId76"/>
    <p:sldId id="312" r:id="rId77"/>
    <p:sldId id="313" r:id="rId78"/>
    <p:sldId id="314" r:id="rId79"/>
    <p:sldId id="315" r:id="rId80"/>
    <p:sldId id="316" r:id="rId81"/>
    <p:sldId id="337" r:id="rId82"/>
    <p:sldId id="317" r:id="rId83"/>
    <p:sldId id="318" r:id="rId84"/>
    <p:sldId id="319" r:id="rId85"/>
    <p:sldId id="320" r:id="rId86"/>
    <p:sldId id="321" r:id="rId87"/>
    <p:sldId id="322" r:id="rId88"/>
    <p:sldId id="324" r:id="rId89"/>
    <p:sldId id="338" r:id="rId90"/>
    <p:sldId id="327" r:id="rId91"/>
    <p:sldId id="328" r:id="rId92"/>
    <p:sldId id="329" r:id="rId93"/>
    <p:sldId id="339" r:id="rId94"/>
    <p:sldId id="340" r:id="rId95"/>
    <p:sldId id="354" r:id="rId96"/>
    <p:sldId id="355" r:id="rId97"/>
    <p:sldId id="360" r:id="rId98"/>
    <p:sldId id="356" r:id="rId99"/>
    <p:sldId id="358" r:id="rId100"/>
    <p:sldId id="359" r:id="rId101"/>
    <p:sldId id="35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04EB1F-E413-446E-A41F-BD1561A2A904}">
          <p14:sldIdLst>
            <p14:sldId id="258"/>
            <p14:sldId id="256"/>
          </p14:sldIdLst>
        </p14:section>
        <p14:section name="Quote Manager" id="{E6D08675-873A-4406-A46E-B80D5A62640A}">
          <p14:sldIdLst>
            <p14:sldId id="350"/>
            <p14:sldId id="351"/>
            <p14:sldId id="363"/>
            <p14:sldId id="362"/>
            <p14:sldId id="361"/>
            <p14:sldId id="257"/>
            <p14:sldId id="345"/>
            <p14:sldId id="259"/>
            <p14:sldId id="262"/>
            <p14:sldId id="261"/>
            <p14:sldId id="263"/>
            <p14:sldId id="264"/>
            <p14:sldId id="265"/>
            <p14:sldId id="266"/>
            <p14:sldId id="346"/>
            <p14:sldId id="269"/>
            <p14:sldId id="267"/>
            <p14:sldId id="330"/>
            <p14:sldId id="268"/>
            <p14:sldId id="270"/>
            <p14:sldId id="271"/>
            <p14:sldId id="272"/>
            <p14:sldId id="273"/>
            <p14:sldId id="341"/>
            <p14:sldId id="331"/>
            <p14:sldId id="274"/>
            <p14:sldId id="275"/>
            <p14:sldId id="276"/>
            <p14:sldId id="342"/>
            <p14:sldId id="332"/>
            <p14:sldId id="277"/>
            <p14:sldId id="278"/>
            <p14:sldId id="279"/>
            <p14:sldId id="333"/>
            <p14:sldId id="347"/>
            <p14:sldId id="280"/>
            <p14:sldId id="334"/>
          </p14:sldIdLst>
        </p14:section>
        <p14:section name="Policy Manager" id="{B534381F-0360-49D2-96D3-CACD453B3161}">
          <p14:sldIdLst>
            <p14:sldId id="352"/>
            <p14:sldId id="353"/>
            <p14:sldId id="364"/>
            <p14:sldId id="365"/>
            <p14:sldId id="366"/>
            <p14:sldId id="281"/>
            <p14:sldId id="348"/>
            <p14:sldId id="282"/>
            <p14:sldId id="285"/>
            <p14:sldId id="284"/>
            <p14:sldId id="286"/>
            <p14:sldId id="287"/>
            <p14:sldId id="288"/>
            <p14:sldId id="289"/>
            <p14:sldId id="349"/>
            <p14:sldId id="291"/>
            <p14:sldId id="292"/>
            <p14:sldId id="335"/>
            <p14:sldId id="293"/>
            <p14:sldId id="294"/>
            <p14:sldId id="295"/>
            <p14:sldId id="297"/>
            <p14:sldId id="298"/>
            <p14:sldId id="299"/>
            <p14:sldId id="343"/>
            <p14:sldId id="300"/>
            <p14:sldId id="336"/>
            <p14:sldId id="301"/>
            <p14:sldId id="302"/>
            <p14:sldId id="304"/>
            <p14:sldId id="305"/>
            <p14:sldId id="306"/>
            <p14:sldId id="308"/>
            <p14:sldId id="309"/>
            <p14:sldId id="310"/>
            <p14:sldId id="311"/>
            <p14:sldId id="312"/>
            <p14:sldId id="313"/>
            <p14:sldId id="314"/>
            <p14:sldId id="315"/>
            <p14:sldId id="316"/>
            <p14:sldId id="337"/>
            <p14:sldId id="317"/>
            <p14:sldId id="318"/>
            <p14:sldId id="319"/>
            <p14:sldId id="320"/>
            <p14:sldId id="321"/>
            <p14:sldId id="322"/>
            <p14:sldId id="324"/>
            <p14:sldId id="338"/>
            <p14:sldId id="327"/>
            <p14:sldId id="328"/>
            <p14:sldId id="329"/>
            <p14:sldId id="339"/>
            <p14:sldId id="340"/>
          </p14:sldIdLst>
        </p14:section>
        <p14:section name="Guided Search" id="{CA7E147D-608C-4857-B387-14FFF636E0CC}">
          <p14:sldIdLst>
            <p14:sldId id="354"/>
          </p14:sldIdLst>
        </p14:section>
        <p14:section name="Search" id="{9EAE09D5-9885-4F9E-9132-CACBD8B86600}">
          <p14:sldIdLst>
            <p14:sldId id="355"/>
            <p14:sldId id="360"/>
          </p14:sldIdLst>
        </p14:section>
        <p14:section name="Saved" id="{ABAC597C-B112-4DDE-B322-01CFD23A4106}">
          <p14:sldIdLst>
            <p14:sldId id="356"/>
            <p14:sldId id="358"/>
            <p14:sldId id="359"/>
          </p14:sldIdLst>
        </p14:section>
        <p14:section name="Resources" id="{55F07F0A-91FC-4B52-903C-8D80E47804F6}">
          <p14:sldIdLst>
            <p14:sldId id="3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03030"/>
    <a:srgbClr val="ED1F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D42D-DF44-4F8F-9B03-37E3812525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D6BE0-9962-4CC3-947B-980E565D8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7EBA94-97F2-4BB7-BE4A-6BC0B6445F78}"/>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5" name="Footer Placeholder 4">
            <a:extLst>
              <a:ext uri="{FF2B5EF4-FFF2-40B4-BE49-F238E27FC236}">
                <a16:creationId xmlns:a16="http://schemas.microsoft.com/office/drawing/2014/main" id="{A2254238-247D-4E84-9B11-2E964F5A8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4854B-8069-4BA3-8922-D1D4DA2B8DB1}"/>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41806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8E5F-CC16-4754-B549-90193FD8D9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2A9EE8-D758-49CE-8639-402533D484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A620D-EE28-41C0-8FDF-31EABD3E9C36}"/>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5" name="Footer Placeholder 4">
            <a:extLst>
              <a:ext uri="{FF2B5EF4-FFF2-40B4-BE49-F238E27FC236}">
                <a16:creationId xmlns:a16="http://schemas.microsoft.com/office/drawing/2014/main" id="{F94BA9C3-331A-4FB8-A60F-713361F4C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1B84B-344C-4A49-AAAD-1CCE7FC62100}"/>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69821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7AA99-610A-4EBC-A22A-49B7D13AE5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18D79E-799C-4FDA-BB01-C9B1807077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EC9FA-F710-40A4-8D20-6E0AE402DCC2}"/>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5" name="Footer Placeholder 4">
            <a:extLst>
              <a:ext uri="{FF2B5EF4-FFF2-40B4-BE49-F238E27FC236}">
                <a16:creationId xmlns:a16="http://schemas.microsoft.com/office/drawing/2014/main" id="{953773FA-D8D5-485D-819C-FB3D67C22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0952B-CD6F-4029-AF3E-9CC3C909BD0E}"/>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52992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8D4B-9516-4C42-B467-3F6943DF3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04AF3-EBFF-446C-AA2C-559A0B8496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204CA-558A-4B97-872F-1DA0B908F796}"/>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5" name="Footer Placeholder 4">
            <a:extLst>
              <a:ext uri="{FF2B5EF4-FFF2-40B4-BE49-F238E27FC236}">
                <a16:creationId xmlns:a16="http://schemas.microsoft.com/office/drawing/2014/main" id="{1D29C8BD-049B-45AE-972D-059C4BE3F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61651-CD42-4F16-B783-F0304D7AA026}"/>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78421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360F-4132-42EE-8CDE-BD5F68CE9B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52FD1F-7D1E-4BBE-933F-295B5433E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96707D-AF86-4701-A8CD-D1EA711D6E3F}"/>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5" name="Footer Placeholder 4">
            <a:extLst>
              <a:ext uri="{FF2B5EF4-FFF2-40B4-BE49-F238E27FC236}">
                <a16:creationId xmlns:a16="http://schemas.microsoft.com/office/drawing/2014/main" id="{BE4F59E6-D948-497C-8F95-4D1F1E370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96362-FA4B-47A9-AE68-2C0167058530}"/>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183811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B1D0-AAF5-4EE9-98DF-678E5954C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F17C6-7738-4145-95E5-91404F6EA9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6BDFE-2FF7-403F-A2C2-9DE812C19B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667513-DDF8-428E-BE66-2637FCC6C314}"/>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6" name="Footer Placeholder 5">
            <a:extLst>
              <a:ext uri="{FF2B5EF4-FFF2-40B4-BE49-F238E27FC236}">
                <a16:creationId xmlns:a16="http://schemas.microsoft.com/office/drawing/2014/main" id="{871EB25B-3199-4329-B324-21128B46A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BEDC6-678C-493F-909B-A08239691944}"/>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54282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A025-FEE7-44CB-BB61-44C7D9D8CD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66BA18-8ACA-4690-B873-8ABD58443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4C6EBF-D5F6-4570-B9D8-5D634C4177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B04262-FAEC-464C-BB56-82BC8F3E0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794129-4DDC-4ED5-BCDB-DC1FDF355E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87109-686A-4316-B0E7-E34ADF90D8C7}"/>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8" name="Footer Placeholder 7">
            <a:extLst>
              <a:ext uri="{FF2B5EF4-FFF2-40B4-BE49-F238E27FC236}">
                <a16:creationId xmlns:a16="http://schemas.microsoft.com/office/drawing/2014/main" id="{F2F31F3A-E9A0-48A8-A965-B6FE09416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02B85F-D2E2-4187-970F-3AC28F8F7FCB}"/>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102465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98E3-95CC-4DE5-B3E4-DC74341A7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7A6D5C-80C9-4CAB-B0EB-ACCA49594876}"/>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4" name="Footer Placeholder 3">
            <a:extLst>
              <a:ext uri="{FF2B5EF4-FFF2-40B4-BE49-F238E27FC236}">
                <a16:creationId xmlns:a16="http://schemas.microsoft.com/office/drawing/2014/main" id="{EF03FD05-371E-4648-A72F-3F9FF1E8A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AEB7E-0AD3-4892-9DB5-F450DC1F3122}"/>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134326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777E7-B1F1-4D14-AA77-82D052AEABA8}"/>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3" name="Footer Placeholder 2">
            <a:extLst>
              <a:ext uri="{FF2B5EF4-FFF2-40B4-BE49-F238E27FC236}">
                <a16:creationId xmlns:a16="http://schemas.microsoft.com/office/drawing/2014/main" id="{44B5FC51-4A98-4B16-88EB-A07286755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48EA3-A4AA-4403-8E9E-7D3687D3D056}"/>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2614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FA4F-2F63-4EBD-BBA8-7660A9120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204418-2EFC-4EB1-91DE-4E9837969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4170AE-16F8-47FC-AECA-2095A9C0E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E9254E-D982-49D4-A74A-9946F99A4CFA}"/>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6" name="Footer Placeholder 5">
            <a:extLst>
              <a:ext uri="{FF2B5EF4-FFF2-40B4-BE49-F238E27FC236}">
                <a16:creationId xmlns:a16="http://schemas.microsoft.com/office/drawing/2014/main" id="{42D78457-DAC9-4C22-87EC-E6F30C28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64FB0-07F4-46E8-BB9A-E6E330BB0310}"/>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90026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3CCD-F44C-4493-A243-9CA7B2F9E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8256C2-5035-4B57-AF4E-62FA8D72A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1803AC-3181-46B2-B8AA-825B711B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44645E-359C-49E0-AF17-91FED5E5DC33}"/>
              </a:ext>
            </a:extLst>
          </p:cNvPr>
          <p:cNvSpPr>
            <a:spLocks noGrp="1"/>
          </p:cNvSpPr>
          <p:nvPr>
            <p:ph type="dt" sz="half" idx="10"/>
          </p:nvPr>
        </p:nvSpPr>
        <p:spPr/>
        <p:txBody>
          <a:bodyPr/>
          <a:lstStyle/>
          <a:p>
            <a:fld id="{088E60A2-742D-4B47-9ED0-B1075F8535F1}" type="datetimeFigureOut">
              <a:rPr lang="en-US" smtClean="0"/>
              <a:t>5/19/2021</a:t>
            </a:fld>
            <a:endParaRPr lang="en-US"/>
          </a:p>
        </p:txBody>
      </p:sp>
      <p:sp>
        <p:nvSpPr>
          <p:cNvPr id="6" name="Footer Placeholder 5">
            <a:extLst>
              <a:ext uri="{FF2B5EF4-FFF2-40B4-BE49-F238E27FC236}">
                <a16:creationId xmlns:a16="http://schemas.microsoft.com/office/drawing/2014/main" id="{BDE24D5D-3FCE-47D9-90D4-45F9C6457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F7313-4D01-469B-9F1D-64B1E3FD8A9A}"/>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72005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3FD11-ACE8-47DE-9C67-DD63504109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C9370A-4EF7-4F2F-BDBD-6139CFF4B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87657-25D0-42DB-8A65-CF9358D10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E60A2-742D-4B47-9ED0-B1075F8535F1}" type="datetimeFigureOut">
              <a:rPr lang="en-US" smtClean="0"/>
              <a:t>5/19/2021</a:t>
            </a:fld>
            <a:endParaRPr lang="en-US"/>
          </a:p>
        </p:txBody>
      </p:sp>
      <p:sp>
        <p:nvSpPr>
          <p:cNvPr id="5" name="Footer Placeholder 4">
            <a:extLst>
              <a:ext uri="{FF2B5EF4-FFF2-40B4-BE49-F238E27FC236}">
                <a16:creationId xmlns:a16="http://schemas.microsoft.com/office/drawing/2014/main" id="{3B81C093-65D2-45CD-8B19-4C705C396B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2250C0-B53B-403A-BED5-E14386AB8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4505-B299-47C7-AE15-49177EFE3F96}" type="slidenum">
              <a:rPr lang="en-US" smtClean="0"/>
              <a:t>‹#›</a:t>
            </a:fld>
            <a:endParaRPr lang="en-US"/>
          </a:p>
        </p:txBody>
      </p:sp>
    </p:spTree>
    <p:extLst>
      <p:ext uri="{BB962C8B-B14F-4D97-AF65-F5344CB8AC3E}">
        <p14:creationId xmlns:p14="http://schemas.microsoft.com/office/powerpoint/2010/main" val="294774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6.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7.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7.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7.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30.pn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30.pn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30.pn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30.pn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2.png"/><Relationship Id="rId17" Type="http://schemas.openxmlformats.org/officeDocument/2006/relationships/image" Target="../media/image30.png"/><Relationship Id="rId2" Type="http://schemas.openxmlformats.org/officeDocument/2006/relationships/image" Target="../media/image6.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28.png"/><Relationship Id="rId10" Type="http://schemas.openxmlformats.org/officeDocument/2006/relationships/image" Target="../media/image19.png"/><Relationship Id="rId19"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4.png"/><Relationship Id="rId5" Type="http://schemas.openxmlformats.org/officeDocument/2006/relationships/image" Target="../media/image1.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s>
</file>

<file path=ppt/slides/_rels/slide5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38.png"/></Relationships>
</file>

<file path=ppt/slides/_rels/slide5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38.png"/></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38.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5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2" Type="http://schemas.openxmlformats.org/officeDocument/2006/relationships/image" Target="../media/image6.pn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38.png"/><Relationship Id="rId2" Type="http://schemas.openxmlformats.org/officeDocument/2006/relationships/image" Target="../media/image6.pn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56.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66.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s>
</file>

<file path=ppt/slides/_rels/slide6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70.png"/></Relationships>
</file>

<file path=ppt/slides/_rels/slide7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72.png"/></Relationships>
</file>

<file path=ppt/slides/_rels/slide7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74.pn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76.pn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0.png"/></Relationships>
</file>

<file path=ppt/slides/_rels/slide7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2.png"/></Relationships>
</file>

<file path=ppt/slides/_rels/slide7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4.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38.png"/></Relationships>
</file>

<file path=ppt/slides/_rels/slide7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87.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86.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3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s>
</file>

<file path=ppt/slides/_rels/slide7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89.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38.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26" Type="http://schemas.openxmlformats.org/officeDocument/2006/relationships/image" Target="../media/image86.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38.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90.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 Id="rId27" Type="http://schemas.openxmlformats.org/officeDocument/2006/relationships/image" Target="../media/image91.png"/></Relationships>
</file>

<file path=ppt/slides/_rels/slide8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26" Type="http://schemas.openxmlformats.org/officeDocument/2006/relationships/image" Target="../media/image86.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38.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90.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 Id="rId27" Type="http://schemas.openxmlformats.org/officeDocument/2006/relationships/image" Target="../media/image91.png"/></Relationships>
</file>

<file path=ppt/slides/_rels/slide8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26" Type="http://schemas.openxmlformats.org/officeDocument/2006/relationships/image" Target="../media/image93.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38.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92.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s>
</file>

<file path=ppt/slides/_rels/slide8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26" Type="http://schemas.openxmlformats.org/officeDocument/2006/relationships/image" Target="../media/image38.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94.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92.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 Id="rId27" Type="http://schemas.openxmlformats.org/officeDocument/2006/relationships/image" Target="../media/image95.png"/></Relationships>
</file>

<file path=ppt/slides/_rels/slide8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26" Type="http://schemas.openxmlformats.org/officeDocument/2006/relationships/image" Target="../media/image38.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96.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92.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 Id="rId27" Type="http://schemas.openxmlformats.org/officeDocument/2006/relationships/image" Target="../media/image97.png"/></Relationships>
</file>

<file path=ppt/slides/_rels/slide8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png"/><Relationship Id="rId18" Type="http://schemas.openxmlformats.org/officeDocument/2006/relationships/image" Target="../media/image63.png"/><Relationship Id="rId26" Type="http://schemas.openxmlformats.org/officeDocument/2006/relationships/image" Target="../media/image38.png"/><Relationship Id="rId3" Type="http://schemas.openxmlformats.org/officeDocument/2006/relationships/image" Target="../media/image7.png"/><Relationship Id="rId21" Type="http://schemas.openxmlformats.org/officeDocument/2006/relationships/image" Target="../media/image83.png"/><Relationship Id="rId7" Type="http://schemas.openxmlformats.org/officeDocument/2006/relationships/image" Target="../media/image11.png"/><Relationship Id="rId12" Type="http://schemas.openxmlformats.org/officeDocument/2006/relationships/image" Target="../media/image49.png"/><Relationship Id="rId17" Type="http://schemas.openxmlformats.org/officeDocument/2006/relationships/image" Target="../media/image55.png"/><Relationship Id="rId25" Type="http://schemas.openxmlformats.org/officeDocument/2006/relationships/image" Target="../media/image98.png"/><Relationship Id="rId2" Type="http://schemas.openxmlformats.org/officeDocument/2006/relationships/image" Target="../media/image6.png"/><Relationship Id="rId16" Type="http://schemas.openxmlformats.org/officeDocument/2006/relationships/image" Target="../media/image53.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7.png"/><Relationship Id="rId24" Type="http://schemas.openxmlformats.org/officeDocument/2006/relationships/image" Target="../media/image92.png"/><Relationship Id="rId5" Type="http://schemas.openxmlformats.org/officeDocument/2006/relationships/image" Target="../media/image1.png"/><Relationship Id="rId15" Type="http://schemas.openxmlformats.org/officeDocument/2006/relationships/image" Target="../media/image52.png"/><Relationship Id="rId23" Type="http://schemas.openxmlformats.org/officeDocument/2006/relationships/image" Target="../media/image88.png"/><Relationship Id="rId10" Type="http://schemas.openxmlformats.org/officeDocument/2006/relationships/image" Target="../media/image45.png"/><Relationship Id="rId19" Type="http://schemas.openxmlformats.org/officeDocument/2006/relationships/image" Target="../media/image65.png"/><Relationship Id="rId4" Type="http://schemas.openxmlformats.org/officeDocument/2006/relationships/image" Target="../media/image36.png"/><Relationship Id="rId9" Type="http://schemas.openxmlformats.org/officeDocument/2006/relationships/image" Target="../media/image43.png"/><Relationship Id="rId14" Type="http://schemas.openxmlformats.org/officeDocument/2006/relationships/image" Target="../media/image51.png"/><Relationship Id="rId22" Type="http://schemas.openxmlformats.org/officeDocument/2006/relationships/image" Target="../media/image85.png"/><Relationship Id="rId27" Type="http://schemas.openxmlformats.org/officeDocument/2006/relationships/image" Target="../media/image99.png"/></Relationships>
</file>

<file path=ppt/slides/_rels/slide8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image" Target="../media/image101.png"/></Relationships>
</file>

<file path=ppt/slides/_rels/slide8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10" Type="http://schemas.openxmlformats.org/officeDocument/2006/relationships/image" Target="../media/image103.png"/><Relationship Id="rId4" Type="http://schemas.openxmlformats.org/officeDocument/2006/relationships/image" Target="../media/image36.png"/><Relationship Id="rId9" Type="http://schemas.openxmlformats.org/officeDocument/2006/relationships/image" Target="../media/image38.png"/></Relationships>
</file>

<file path=ppt/slides/_rels/slide8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png"/><Relationship Id="rId10" Type="http://schemas.openxmlformats.org/officeDocument/2006/relationships/image" Target="../media/image105.png"/><Relationship Id="rId4" Type="http://schemas.openxmlformats.org/officeDocument/2006/relationships/image" Target="../media/image36.png"/><Relationship Id="rId9" Type="http://schemas.openxmlformats.org/officeDocument/2006/relationships/image" Target="../media/image38.png"/></Relationships>
</file>

<file path=ppt/slides/_rels/slide8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7.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08.png"/><Relationship Id="rId5" Type="http://schemas.openxmlformats.org/officeDocument/2006/relationships/image" Target="../media/image1.png"/><Relationship Id="rId10" Type="http://schemas.openxmlformats.org/officeDocument/2006/relationships/image" Target="../media/image107.png"/><Relationship Id="rId4" Type="http://schemas.openxmlformats.org/officeDocument/2006/relationships/image" Target="../media/image36.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png"/><Relationship Id="rId7" Type="http://schemas.openxmlformats.org/officeDocument/2006/relationships/image" Target="../media/image10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10.png"/><Relationship Id="rId5" Type="http://schemas.openxmlformats.org/officeDocument/2006/relationships/image" Target="../media/image1.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109.png"/></Relationships>
</file>

<file path=ppt/slides/_rels/slide9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3.png"/><Relationship Id="rId3" Type="http://schemas.openxmlformats.org/officeDocument/2006/relationships/image" Target="../media/image7.png"/><Relationship Id="rId7" Type="http://schemas.openxmlformats.org/officeDocument/2006/relationships/image" Target="../media/image100.png"/><Relationship Id="rId12" Type="http://schemas.openxmlformats.org/officeDocument/2006/relationships/image" Target="../media/image1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111.png"/><Relationship Id="rId4" Type="http://schemas.openxmlformats.org/officeDocument/2006/relationships/image" Target="../media/image36.png"/><Relationship Id="rId9" Type="http://schemas.openxmlformats.org/officeDocument/2006/relationships/image" Target="../media/image109.png"/></Relationships>
</file>

<file path=ppt/slides/_rels/slide9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png"/><Relationship Id="rId7" Type="http://schemas.openxmlformats.org/officeDocument/2006/relationships/image" Target="../media/image100.png"/><Relationship Id="rId12" Type="http://schemas.openxmlformats.org/officeDocument/2006/relationships/image" Target="../media/image11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114.png"/><Relationship Id="rId4" Type="http://schemas.openxmlformats.org/officeDocument/2006/relationships/image" Target="../media/image36.png"/><Relationship Id="rId9" Type="http://schemas.openxmlformats.org/officeDocument/2006/relationships/image" Target="../media/image109.png"/></Relationships>
</file>

<file path=ppt/slides/_rels/slide9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png"/><Relationship Id="rId7" Type="http://schemas.openxmlformats.org/officeDocument/2006/relationships/image" Target="../media/image100.png"/><Relationship Id="rId12" Type="http://schemas.openxmlformats.org/officeDocument/2006/relationships/image" Target="../media/image1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114.png"/><Relationship Id="rId4" Type="http://schemas.openxmlformats.org/officeDocument/2006/relationships/image" Target="../media/image36.png"/><Relationship Id="rId9" Type="http://schemas.openxmlformats.org/officeDocument/2006/relationships/image" Target="../media/image109.png"/></Relationships>
</file>

<file path=ppt/slides/_rels/slide9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8.png"/><Relationship Id="rId3" Type="http://schemas.openxmlformats.org/officeDocument/2006/relationships/image" Target="../media/image7.png"/><Relationship Id="rId7" Type="http://schemas.openxmlformats.org/officeDocument/2006/relationships/image" Target="../media/image100.png"/><Relationship Id="rId12" Type="http://schemas.openxmlformats.org/officeDocument/2006/relationships/image" Target="../media/image11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8.png"/><Relationship Id="rId5" Type="http://schemas.openxmlformats.org/officeDocument/2006/relationships/image" Target="../media/image1.png"/><Relationship Id="rId10" Type="http://schemas.openxmlformats.org/officeDocument/2006/relationships/image" Target="../media/image114.png"/><Relationship Id="rId4" Type="http://schemas.openxmlformats.org/officeDocument/2006/relationships/image" Target="../media/image36.png"/><Relationship Id="rId9" Type="http://schemas.openxmlformats.org/officeDocument/2006/relationships/image" Target="../media/image109.png"/><Relationship Id="rId14" Type="http://schemas.openxmlformats.org/officeDocument/2006/relationships/image" Target="../media/image119.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65C5A-EDA9-4065-A180-2DFE0D58A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361" y="1368349"/>
            <a:ext cx="9623277" cy="2502053"/>
          </a:xfrm>
          <a:prstGeom prst="rect">
            <a:avLst/>
          </a:prstGeom>
        </p:spPr>
      </p:pic>
      <p:sp>
        <p:nvSpPr>
          <p:cNvPr id="3" name="TextBox 2">
            <a:extLst>
              <a:ext uri="{FF2B5EF4-FFF2-40B4-BE49-F238E27FC236}">
                <a16:creationId xmlns:a16="http://schemas.microsoft.com/office/drawing/2014/main" id="{052A9ED7-D4D1-44B3-9D05-912AE500F762}"/>
              </a:ext>
            </a:extLst>
          </p:cNvPr>
          <p:cNvSpPr txBox="1"/>
          <p:nvPr/>
        </p:nvSpPr>
        <p:spPr>
          <a:xfrm>
            <a:off x="2285999" y="4067175"/>
            <a:ext cx="7620000" cy="646331"/>
          </a:xfrm>
          <a:prstGeom prst="rect">
            <a:avLst/>
          </a:prstGeom>
          <a:noFill/>
        </p:spPr>
        <p:txBody>
          <a:bodyPr wrap="square" rtlCol="0">
            <a:spAutoFit/>
          </a:bodyPr>
          <a:lstStyle/>
          <a:p>
            <a:pPr algn="ctr"/>
            <a:r>
              <a:rPr lang="en-US" sz="3600" dirty="0">
                <a:latin typeface="Century Gothic" panose="020B0502020202020204" pitchFamily="34" charset="0"/>
              </a:rPr>
              <a:t>Interactive Training Guides</a:t>
            </a:r>
          </a:p>
        </p:txBody>
      </p:sp>
      <p:sp>
        <p:nvSpPr>
          <p:cNvPr id="4" name="Rectangle: Rounded Corners 3">
            <a:extLst>
              <a:ext uri="{FF2B5EF4-FFF2-40B4-BE49-F238E27FC236}">
                <a16:creationId xmlns:a16="http://schemas.microsoft.com/office/drawing/2014/main" id="{B8FA8775-41D6-4B24-AB39-DB24B40CF43A}"/>
              </a:ext>
            </a:extLst>
          </p:cNvPr>
          <p:cNvSpPr/>
          <p:nvPr/>
        </p:nvSpPr>
        <p:spPr>
          <a:xfrm>
            <a:off x="5019675" y="5200650"/>
            <a:ext cx="2152650" cy="400050"/>
          </a:xfrm>
          <a:prstGeom prst="roundRect">
            <a:avLst>
              <a:gd name="adj" fmla="val 23810"/>
            </a:avLst>
          </a:prstGeom>
          <a:solidFill>
            <a:schemeClr val="bg1">
              <a:lumMod val="95000"/>
            </a:schemeClr>
          </a:solidFill>
          <a:ln>
            <a:solidFill>
              <a:srgbClr val="ED1F24"/>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FF0000"/>
                </a:solidFill>
                <a:latin typeface="Century Gothic" panose="020B0502020202020204" pitchFamily="34" charset="0"/>
              </a:rPr>
              <a:t>Get Started</a:t>
            </a:r>
          </a:p>
        </p:txBody>
      </p:sp>
    </p:spTree>
    <p:extLst>
      <p:ext uri="{BB962C8B-B14F-4D97-AF65-F5344CB8AC3E}">
        <p14:creationId xmlns:p14="http://schemas.microsoft.com/office/powerpoint/2010/main" val="1416560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Diagonal Corners Rounded 6">
            <a:extLst>
              <a:ext uri="{FF2B5EF4-FFF2-40B4-BE49-F238E27FC236}">
                <a16:creationId xmlns:a16="http://schemas.microsoft.com/office/drawing/2014/main" id="{F7AA50DB-39B2-4F4A-B278-BC0D71605183}"/>
              </a:ext>
            </a:extLst>
          </p:cNvPr>
          <p:cNvSpPr/>
          <p:nvPr/>
        </p:nvSpPr>
        <p:spPr>
          <a:xfrm>
            <a:off x="7543800" y="3676650"/>
            <a:ext cx="4895491"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Then proceed to entering general </a:t>
            </a:r>
            <a:r>
              <a:rPr lang="en-US" sz="2400" b="1" dirty="0">
                <a:solidFill>
                  <a:schemeClr val="tx1"/>
                </a:solidFill>
                <a:latin typeface="Century Gothic" panose="020B0502020202020204" pitchFamily="34" charset="0"/>
              </a:rPr>
              <a:t>Customer Information </a:t>
            </a:r>
            <a:r>
              <a:rPr lang="en-US" sz="2400" dirty="0">
                <a:solidFill>
                  <a:schemeClr val="tx1"/>
                </a:solidFill>
                <a:latin typeface="Century Gothic" panose="020B0502020202020204" pitchFamily="34" charset="0"/>
              </a:rPr>
              <a:t>seen here on the screen. </a:t>
            </a:r>
          </a:p>
        </p:txBody>
      </p:sp>
    </p:spTree>
    <p:extLst>
      <p:ext uri="{BB962C8B-B14F-4D97-AF65-F5344CB8AC3E}">
        <p14:creationId xmlns:p14="http://schemas.microsoft.com/office/powerpoint/2010/main" val="4035643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0F059D3-9658-4BB1-B909-1D22E66D3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477"/>
            <a:ext cx="12192000" cy="6243523"/>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0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3901DBD4-A860-4C80-A0B4-0B154627E46D}"/>
              </a:ext>
            </a:extLst>
          </p:cNvPr>
          <p:cNvSpPr/>
          <p:nvPr/>
        </p:nvSpPr>
        <p:spPr>
          <a:xfrm>
            <a:off x="6858000" y="2908537"/>
            <a:ext cx="6415177" cy="290806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last section will display Recommend Services and Technology to explore within           the Bridgestone Marketing      website. Click the </a:t>
            </a:r>
            <a:r>
              <a:rPr lang="en-US" sz="2400" b="1" dirty="0">
                <a:solidFill>
                  <a:schemeClr val="tx1"/>
                </a:solidFill>
                <a:latin typeface="Century Gothic" panose="020B0502020202020204" pitchFamily="34" charset="0"/>
              </a:rPr>
              <a:t>Tire </a:t>
            </a:r>
            <a:r>
              <a:rPr lang="en-US" sz="2400" b="1" dirty="0" err="1">
                <a:solidFill>
                  <a:schemeClr val="tx1"/>
                </a:solidFill>
                <a:latin typeface="Century Gothic" panose="020B0502020202020204" pitchFamily="34" charset="0"/>
              </a:rPr>
              <a:t>Adivsor</a:t>
            </a:r>
            <a:r>
              <a:rPr lang="en-US" sz="2400" b="1" dirty="0">
                <a:solidFill>
                  <a:schemeClr val="tx1"/>
                </a:solidFill>
                <a:latin typeface="Century Gothic" panose="020B0502020202020204" pitchFamily="34" charset="0"/>
              </a:rPr>
              <a:t>        </a:t>
            </a:r>
            <a:r>
              <a:rPr lang="en-US" sz="2400" dirty="0">
                <a:solidFill>
                  <a:schemeClr val="tx1"/>
                </a:solidFill>
                <a:latin typeface="Century Gothic" panose="020B0502020202020204" pitchFamily="34" charset="0"/>
              </a:rPr>
              <a:t>logo to go back to the main dashboard.</a:t>
            </a:r>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792790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C9B3407-F6F3-46E7-A84F-9153C1396DC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6"/>
            <a:ext cx="12207240"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18627" y="29847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Section Pending</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42848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12" name="Picture 11">
            <a:extLst>
              <a:ext uri="{FF2B5EF4-FFF2-40B4-BE49-F238E27FC236}">
                <a16:creationId xmlns:a16="http://schemas.microsoft.com/office/drawing/2014/main" id="{328C5607-66C4-42AD-BA55-A989C9636135}"/>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889" b="19176"/>
          <a:stretch/>
        </p:blipFill>
        <p:spPr>
          <a:xfrm>
            <a:off x="3053750" y="2215011"/>
            <a:ext cx="9138250" cy="3565977"/>
          </a:xfrm>
          <a:prstGeom prst="rect">
            <a:avLst/>
          </a:prstGeom>
        </p:spPr>
      </p:pic>
      <p:sp>
        <p:nvSpPr>
          <p:cNvPr id="7" name="Rectangle: Diagonal Corners Rounded 6">
            <a:extLst>
              <a:ext uri="{FF2B5EF4-FFF2-40B4-BE49-F238E27FC236}">
                <a16:creationId xmlns:a16="http://schemas.microsoft.com/office/drawing/2014/main" id="{468E0DCD-14F6-4632-B328-842924618F02}"/>
              </a:ext>
            </a:extLst>
          </p:cNvPr>
          <p:cNvSpPr/>
          <p:nvPr/>
        </p:nvSpPr>
        <p:spPr>
          <a:xfrm>
            <a:off x="7496175" y="3743325"/>
            <a:ext cx="4895491"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reaching </a:t>
            </a:r>
            <a:r>
              <a:rPr lang="en-US" sz="2400" b="1" dirty="0">
                <a:solidFill>
                  <a:schemeClr val="tx1"/>
                </a:solidFill>
                <a:latin typeface="Century Gothic" panose="020B0502020202020204" pitchFamily="34" charset="0"/>
              </a:rPr>
              <a:t>Quote Type</a:t>
            </a:r>
            <a:r>
              <a:rPr lang="en-US" sz="2400" dirty="0">
                <a:solidFill>
                  <a:schemeClr val="tx1"/>
                </a:solidFill>
                <a:latin typeface="Century Gothic" panose="020B0502020202020204" pitchFamily="34" charset="0"/>
              </a:rPr>
              <a:t>, click the drop down to display options. </a:t>
            </a:r>
          </a:p>
        </p:txBody>
      </p:sp>
    </p:spTree>
    <p:extLst>
      <p:ext uri="{BB962C8B-B14F-4D97-AF65-F5344CB8AC3E}">
        <p14:creationId xmlns:p14="http://schemas.microsoft.com/office/powerpoint/2010/main" val="98828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6292DDCA-1067-4982-BDF4-D3AED595C020}"/>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8889" b="19293"/>
          <a:stretch/>
        </p:blipFill>
        <p:spPr>
          <a:xfrm>
            <a:off x="3053750" y="2219287"/>
            <a:ext cx="9138250" cy="3561701"/>
          </a:xfrm>
          <a:prstGeom prst="rect">
            <a:avLst/>
          </a:prstGeom>
        </p:spPr>
      </p:pic>
      <p:sp>
        <p:nvSpPr>
          <p:cNvPr id="10" name="Rectangle: Diagonal Corners Rounded 9">
            <a:extLst>
              <a:ext uri="{FF2B5EF4-FFF2-40B4-BE49-F238E27FC236}">
                <a16:creationId xmlns:a16="http://schemas.microsoft.com/office/drawing/2014/main" id="{D4A03ECC-9E44-4BEE-A9F3-FF2A71D6FE85}"/>
              </a:ext>
            </a:extLst>
          </p:cNvPr>
          <p:cNvSpPr/>
          <p:nvPr/>
        </p:nvSpPr>
        <p:spPr>
          <a:xfrm>
            <a:off x="5486400" y="4541268"/>
            <a:ext cx="6924317"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Quote Type, two options display with  the majority of the use being </a:t>
            </a:r>
            <a:r>
              <a:rPr lang="en-US" sz="2400" b="1" dirty="0">
                <a:solidFill>
                  <a:schemeClr val="tx1"/>
                </a:solidFill>
                <a:latin typeface="Century Gothic" panose="020B0502020202020204" pitchFamily="34" charset="0"/>
              </a:rPr>
              <a:t>Standard</a:t>
            </a:r>
            <a:r>
              <a:rPr lang="en-US" sz="2400" dirty="0">
                <a:solidFill>
                  <a:schemeClr val="tx1"/>
                </a:solidFill>
                <a:latin typeface="Century Gothic" panose="020B0502020202020204" pitchFamily="34" charset="0"/>
              </a:rPr>
              <a:t>, but </a:t>
            </a:r>
            <a:r>
              <a:rPr lang="en-US" sz="2400" b="1" dirty="0">
                <a:solidFill>
                  <a:schemeClr val="tx1"/>
                </a:solidFill>
                <a:latin typeface="Century Gothic" panose="020B0502020202020204" pitchFamily="34" charset="0"/>
              </a:rPr>
              <a:t>One Time Only</a:t>
            </a:r>
            <a:r>
              <a:rPr lang="en-US" sz="2400" dirty="0">
                <a:solidFill>
                  <a:schemeClr val="tx1"/>
                </a:solidFill>
                <a:latin typeface="Century Gothic" panose="020B0502020202020204" pitchFamily="34" charset="0"/>
              </a:rPr>
              <a:t> will address a single bulk purchase. </a:t>
            </a:r>
          </a:p>
        </p:txBody>
      </p:sp>
    </p:spTree>
    <p:extLst>
      <p:ext uri="{BB962C8B-B14F-4D97-AF65-F5344CB8AC3E}">
        <p14:creationId xmlns:p14="http://schemas.microsoft.com/office/powerpoint/2010/main" val="427370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12" name="Picture 11">
            <a:extLst>
              <a:ext uri="{FF2B5EF4-FFF2-40B4-BE49-F238E27FC236}">
                <a16:creationId xmlns:a16="http://schemas.microsoft.com/office/drawing/2014/main" id="{D93553FF-E1C5-4317-8A10-09D2C5334A11}"/>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8803" b="19378"/>
          <a:stretch/>
        </p:blipFill>
        <p:spPr>
          <a:xfrm>
            <a:off x="3053749" y="2215011"/>
            <a:ext cx="9138251" cy="3507399"/>
          </a:xfrm>
          <a:prstGeom prst="rect">
            <a:avLst/>
          </a:prstGeom>
        </p:spPr>
      </p:pic>
      <p:sp>
        <p:nvSpPr>
          <p:cNvPr id="9" name="Rectangle: Diagonal Corners Rounded 8">
            <a:extLst>
              <a:ext uri="{FF2B5EF4-FFF2-40B4-BE49-F238E27FC236}">
                <a16:creationId xmlns:a16="http://schemas.microsoft.com/office/drawing/2014/main" id="{439BA5AE-91E7-401C-A7BD-1E6942B57380}"/>
              </a:ext>
            </a:extLst>
          </p:cNvPr>
          <p:cNvSpPr/>
          <p:nvPr/>
        </p:nvSpPr>
        <p:spPr>
          <a:xfrm>
            <a:off x="5874589" y="4953450"/>
            <a:ext cx="6551788" cy="17579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be Product      Type with the lone option being    </a:t>
            </a:r>
            <a:r>
              <a:rPr lang="en-US" sz="2400" b="1" dirty="0">
                <a:solidFill>
                  <a:schemeClr val="tx1"/>
                </a:solidFill>
                <a:latin typeface="Century Gothic" panose="020B0502020202020204" pitchFamily="34" charset="0"/>
              </a:rPr>
              <a:t>Truck Tires. </a:t>
            </a:r>
            <a:r>
              <a:rPr lang="en-US" sz="2400" dirty="0">
                <a:solidFill>
                  <a:schemeClr val="tx1"/>
                </a:solidFill>
                <a:latin typeface="Century Gothic" panose="020B0502020202020204" pitchFamily="34" charset="0"/>
              </a:rPr>
              <a:t>Note: Other business      units will be added in future updates. </a:t>
            </a:r>
          </a:p>
        </p:txBody>
      </p:sp>
    </p:spTree>
    <p:extLst>
      <p:ext uri="{BB962C8B-B14F-4D97-AF65-F5344CB8AC3E}">
        <p14:creationId xmlns:p14="http://schemas.microsoft.com/office/powerpoint/2010/main" val="379470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2" name="Picture 11">
            <a:extLst>
              <a:ext uri="{FF2B5EF4-FFF2-40B4-BE49-F238E27FC236}">
                <a16:creationId xmlns:a16="http://schemas.microsoft.com/office/drawing/2014/main" id="{CFE941A1-FBF1-418D-8582-F205B60F84ED}"/>
              </a:ext>
            </a:extLst>
          </p:cNvPr>
          <p:cNvPicPr>
            <a:picLocks noChangeAspect="1"/>
          </p:cNvPicPr>
          <p:nvPr/>
        </p:nvPicPr>
        <p:blipFill rotWithShape="1">
          <a:blip r:embed="rId8">
            <a:extLst>
              <a:ext uri="{28A0092B-C50C-407E-A947-70E740481C1C}">
                <a14:useLocalDpi xmlns:a14="http://schemas.microsoft.com/office/drawing/2010/main" val="0"/>
              </a:ext>
            </a:extLst>
          </a:blip>
          <a:srcRect l="28160" t="18872" r="2854"/>
          <a:stretch/>
        </p:blipFill>
        <p:spPr>
          <a:xfrm>
            <a:off x="3433313" y="2215011"/>
            <a:ext cx="8410755" cy="4642989"/>
          </a:xfrm>
          <a:prstGeom prst="rect">
            <a:avLst/>
          </a:prstGeom>
        </p:spPr>
      </p:pic>
      <p:sp>
        <p:nvSpPr>
          <p:cNvPr id="10" name="Rectangle: Diagonal Corners Rounded 9">
            <a:extLst>
              <a:ext uri="{FF2B5EF4-FFF2-40B4-BE49-F238E27FC236}">
                <a16:creationId xmlns:a16="http://schemas.microsoft.com/office/drawing/2014/main" id="{1A2455EC-3BBA-4336-87BA-AC59EA156076}"/>
              </a:ext>
            </a:extLst>
          </p:cNvPr>
          <p:cNvSpPr/>
          <p:nvPr/>
        </p:nvSpPr>
        <p:spPr>
          <a:xfrm>
            <a:off x="6984700" y="2513350"/>
            <a:ext cx="5381266"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Within the Segment section,    a variety of options display. Select the </a:t>
            </a:r>
            <a:r>
              <a:rPr lang="en-US" sz="2400" b="1" dirty="0">
                <a:solidFill>
                  <a:schemeClr val="tx1"/>
                </a:solidFill>
                <a:latin typeface="Century Gothic" panose="020B0502020202020204" pitchFamily="34" charset="0"/>
              </a:rPr>
              <a:t>appropriate     option</a:t>
            </a:r>
            <a:r>
              <a:rPr lang="en-US" sz="2400" dirty="0">
                <a:solidFill>
                  <a:schemeClr val="tx1"/>
                </a:solidFill>
                <a:latin typeface="Century Gothic" panose="020B0502020202020204" pitchFamily="34" charset="0"/>
              </a:rPr>
              <a:t> for this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7373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sp>
        <p:nvSpPr>
          <p:cNvPr id="10" name="Rectangle: Diagonal Corners Rounded 9">
            <a:extLst>
              <a:ext uri="{FF2B5EF4-FFF2-40B4-BE49-F238E27FC236}">
                <a16:creationId xmlns:a16="http://schemas.microsoft.com/office/drawing/2014/main" id="{381EA3F6-8B1A-4788-9011-25DA95563438}"/>
              </a:ext>
            </a:extLst>
          </p:cNvPr>
          <p:cNvSpPr/>
          <p:nvPr/>
        </p:nvSpPr>
        <p:spPr>
          <a:xfrm>
            <a:off x="5495925" y="2333625"/>
            <a:ext cx="6930451"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All content within this section is optional, but recommended to ensure  information and quote is represented accurately. After all Customer Information is complete, click on the  next section </a:t>
            </a:r>
            <a:r>
              <a:rPr lang="en-US" sz="2400" b="1" dirty="0">
                <a:solidFill>
                  <a:schemeClr val="tx1"/>
                </a:solidFill>
                <a:latin typeface="Century Gothic" panose="020B0502020202020204" pitchFamily="34" charset="0"/>
              </a:rPr>
              <a:t>Team Info. </a:t>
            </a:r>
          </a:p>
        </p:txBody>
      </p:sp>
      <p:sp>
        <p:nvSpPr>
          <p:cNvPr id="7" name="Rectangle: Rounded Corners 6">
            <a:extLst>
              <a:ext uri="{FF2B5EF4-FFF2-40B4-BE49-F238E27FC236}">
                <a16:creationId xmlns:a16="http://schemas.microsoft.com/office/drawing/2014/main" id="{B05DB61A-BD8E-4BDC-8089-38F08C6E900D}"/>
              </a:ext>
            </a:extLst>
          </p:cNvPr>
          <p:cNvSpPr/>
          <p:nvPr/>
        </p:nvSpPr>
        <p:spPr>
          <a:xfrm>
            <a:off x="6848475" y="5114925"/>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5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9">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sp>
        <p:nvSpPr>
          <p:cNvPr id="11" name="Rectangle: Diagonal Corners Rounded 10">
            <a:extLst>
              <a:ext uri="{FF2B5EF4-FFF2-40B4-BE49-F238E27FC236}">
                <a16:creationId xmlns:a16="http://schemas.microsoft.com/office/drawing/2014/main" id="{82C979AF-B400-4E2F-9333-07E858ABBEF7}"/>
              </a:ext>
            </a:extLst>
          </p:cNvPr>
          <p:cNvSpPr/>
          <p:nvPr/>
        </p:nvSpPr>
        <p:spPr>
          <a:xfrm>
            <a:off x="3045215" y="2910515"/>
            <a:ext cx="6101571" cy="160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each section, the ability to go back to the </a:t>
            </a:r>
            <a:r>
              <a:rPr lang="en-US" sz="2400" b="1" dirty="0">
                <a:solidFill>
                  <a:schemeClr val="tx1"/>
                </a:solidFill>
                <a:latin typeface="Century Gothic" panose="020B0502020202020204" pitchFamily="34" charset="0"/>
              </a:rPr>
              <a:t>Previous</a:t>
            </a:r>
            <a:r>
              <a:rPr lang="en-US" sz="2400" dirty="0">
                <a:solidFill>
                  <a:schemeClr val="tx1"/>
                </a:solidFill>
                <a:latin typeface="Century Gothic" panose="020B0502020202020204" pitchFamily="34" charset="0"/>
              </a:rPr>
              <a:t> section is available at the top of each page. </a:t>
            </a:r>
            <a:endParaRPr lang="en-US" sz="2400" b="1" dirty="0">
              <a:solidFill>
                <a:schemeClr val="tx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D3B718B8-3484-47BD-8E59-92FC029A7E02}"/>
              </a:ext>
            </a:extLst>
          </p:cNvPr>
          <p:cNvSpPr/>
          <p:nvPr/>
        </p:nvSpPr>
        <p:spPr>
          <a:xfrm>
            <a:off x="6765266" y="2152083"/>
            <a:ext cx="1723126"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48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9">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sp>
        <p:nvSpPr>
          <p:cNvPr id="11" name="Rectangle: Diagonal Corners Rounded 10">
            <a:extLst>
              <a:ext uri="{FF2B5EF4-FFF2-40B4-BE49-F238E27FC236}">
                <a16:creationId xmlns:a16="http://schemas.microsoft.com/office/drawing/2014/main" id="{82C979AF-B400-4E2F-9333-07E858ABBEF7}"/>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involve entering the Team Info for the quote. To insert a logo, the first option is to upload from a computer. To do this click </a:t>
            </a:r>
            <a:r>
              <a:rPr lang="en-US" sz="2400" b="1" dirty="0">
                <a:solidFill>
                  <a:schemeClr val="tx1"/>
                </a:solidFill>
                <a:latin typeface="Century Gothic" panose="020B0502020202020204" pitchFamily="34" charset="0"/>
              </a:rPr>
              <a:t>upload from your computer</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D3B718B8-3484-47BD-8E59-92FC029A7E02}"/>
              </a:ext>
            </a:extLst>
          </p:cNvPr>
          <p:cNvSpPr/>
          <p:nvPr/>
        </p:nvSpPr>
        <p:spPr>
          <a:xfrm>
            <a:off x="7886700" y="4853353"/>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43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9">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1" name="Picture 10">
            <a:extLst>
              <a:ext uri="{FF2B5EF4-FFF2-40B4-BE49-F238E27FC236}">
                <a16:creationId xmlns:a16="http://schemas.microsoft.com/office/drawing/2014/main" id="{8B0DBBA4-5437-4CCB-A9A2-15E955AB8C08}"/>
              </a:ext>
            </a:extLst>
          </p:cNvPr>
          <p:cNvPicPr>
            <a:picLocks noChangeAspect="1"/>
          </p:cNvPicPr>
          <p:nvPr/>
        </p:nvPicPr>
        <p:blipFill rotWithShape="1">
          <a:blip r:embed="rId10">
            <a:extLst>
              <a:ext uri="{28A0092B-C50C-407E-A947-70E740481C1C}">
                <a14:useLocalDpi xmlns:a14="http://schemas.microsoft.com/office/drawing/2010/main" val="0"/>
              </a:ext>
            </a:extLst>
          </a:blip>
          <a:srcRect l="18043" t="4088" r="18278" b="10820"/>
          <a:stretch/>
        </p:blipFill>
        <p:spPr>
          <a:xfrm>
            <a:off x="2214113" y="1546673"/>
            <a:ext cx="7763773" cy="5108129"/>
          </a:xfrm>
          <a:prstGeom prst="rect">
            <a:avLst/>
          </a:prstGeom>
        </p:spPr>
      </p:pic>
      <p:sp>
        <p:nvSpPr>
          <p:cNvPr id="12" name="Rectangle: Diagonal Corners Rounded 11">
            <a:extLst>
              <a:ext uri="{FF2B5EF4-FFF2-40B4-BE49-F238E27FC236}">
                <a16:creationId xmlns:a16="http://schemas.microsoft.com/office/drawing/2014/main" id="{59E24BE6-F57D-4F30-A1DC-137E832FBE41}"/>
              </a:ext>
            </a:extLst>
          </p:cNvPr>
          <p:cNvSpPr/>
          <p:nvPr/>
        </p:nvSpPr>
        <p:spPr>
          <a:xfrm>
            <a:off x="-333374" y="4075354"/>
            <a:ext cx="5753100" cy="143916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will populate a file explorer on your computer. Find the image file and click </a:t>
            </a:r>
            <a:r>
              <a:rPr lang="en-US" sz="2400" b="1" dirty="0">
                <a:solidFill>
                  <a:schemeClr val="tx1"/>
                </a:solidFill>
                <a:latin typeface="Century Gothic" panose="020B0502020202020204" pitchFamily="34" charset="0"/>
              </a:rPr>
              <a:t>Open</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06188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sp>
        <p:nvSpPr>
          <p:cNvPr id="12" name="Rectangle: Diagonal Corners Rounded 11">
            <a:extLst>
              <a:ext uri="{FF2B5EF4-FFF2-40B4-BE49-F238E27FC236}">
                <a16:creationId xmlns:a16="http://schemas.microsoft.com/office/drawing/2014/main" id="{A45140EF-CC92-41E5-83C9-5B97C9977EE2}"/>
              </a:ext>
            </a:extLst>
          </p:cNvPr>
          <p:cNvSpPr/>
          <p:nvPr/>
        </p:nvSpPr>
        <p:spPr>
          <a:xfrm>
            <a:off x="-342899" y="4692768"/>
            <a:ext cx="8148958" cy="16765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There’s also an image library that can be searched via the search box. Once logo is located, </a:t>
            </a:r>
            <a:r>
              <a:rPr lang="en-US" sz="2400" b="1" dirty="0">
                <a:solidFill>
                  <a:schemeClr val="tx1"/>
                </a:solidFill>
                <a:latin typeface="Century Gothic" panose="020B0502020202020204" pitchFamily="34" charset="0"/>
              </a:rPr>
              <a:t>click the logo, </a:t>
            </a:r>
            <a:r>
              <a:rPr lang="en-US" sz="2400" dirty="0">
                <a:solidFill>
                  <a:schemeClr val="tx1"/>
                </a:solidFill>
                <a:latin typeface="Century Gothic" panose="020B0502020202020204" pitchFamily="34" charset="0"/>
              </a:rPr>
              <a:t>and then click </a:t>
            </a:r>
            <a:r>
              <a:rPr lang="en-US" sz="2400" b="1" dirty="0">
                <a:solidFill>
                  <a:schemeClr val="tx1"/>
                </a:solidFill>
                <a:latin typeface="Century Gothic" panose="020B0502020202020204" pitchFamily="34" charset="0"/>
              </a:rPr>
              <a:t>Use this Logo </a:t>
            </a:r>
            <a:r>
              <a:rPr lang="en-US" sz="2400" dirty="0">
                <a:solidFill>
                  <a:schemeClr val="tx1"/>
                </a:solidFill>
                <a:latin typeface="Century Gothic" panose="020B0502020202020204" pitchFamily="34" charset="0"/>
              </a:rPr>
              <a:t>to add to quote</a:t>
            </a:r>
          </a:p>
        </p:txBody>
      </p:sp>
      <p:cxnSp>
        <p:nvCxnSpPr>
          <p:cNvPr id="14" name="Straight Arrow Connector 13">
            <a:extLst>
              <a:ext uri="{FF2B5EF4-FFF2-40B4-BE49-F238E27FC236}">
                <a16:creationId xmlns:a16="http://schemas.microsoft.com/office/drawing/2014/main" id="{F9150323-F1EB-47D2-90BB-1C6CB4041505}"/>
              </a:ext>
            </a:extLst>
          </p:cNvPr>
          <p:cNvCxnSpPr/>
          <p:nvPr/>
        </p:nvCxnSpPr>
        <p:spPr>
          <a:xfrm flipV="1">
            <a:off x="7806059" y="2483861"/>
            <a:ext cx="1452241" cy="221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6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DA7EAC-7EF1-4706-8B3F-38CDE60D7F8C}"/>
              </a:ext>
            </a:extLst>
          </p:cNvPr>
          <p:cNvPicPr>
            <a:picLocks noChangeAspect="1"/>
          </p:cNvPicPr>
          <p:nvPr/>
        </p:nvPicPr>
        <p:blipFill rotWithShape="1">
          <a:blip r:embed="rId2">
            <a:extLst>
              <a:ext uri="{28A0092B-C50C-407E-A947-70E740481C1C}">
                <a14:useLocalDpi xmlns:a14="http://schemas.microsoft.com/office/drawing/2010/main" val="0"/>
              </a:ext>
            </a:extLst>
          </a:blip>
          <a:srcRect t="8201"/>
          <a:stretch/>
        </p:blipFill>
        <p:spPr>
          <a:xfrm>
            <a:off x="0" y="419927"/>
            <a:ext cx="12192000" cy="5178287"/>
          </a:xfrm>
          <a:prstGeom prst="rect">
            <a:avLst/>
          </a:prstGeom>
        </p:spPr>
      </p:pic>
      <p:pic>
        <p:nvPicPr>
          <p:cNvPr id="7" name="Picture 6">
            <a:extLst>
              <a:ext uri="{FF2B5EF4-FFF2-40B4-BE49-F238E27FC236}">
                <a16:creationId xmlns:a16="http://schemas.microsoft.com/office/drawing/2014/main" id="{E9B7E53A-DAE1-418E-A4DD-D35C9355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266" y="76234"/>
            <a:ext cx="2635518" cy="687387"/>
          </a:xfrm>
          <a:prstGeom prst="rect">
            <a:avLst/>
          </a:prstGeom>
        </p:spPr>
      </p:pic>
      <p:sp>
        <p:nvSpPr>
          <p:cNvPr id="2" name="Rectangle: Diagonal Corners Rounded 1">
            <a:extLst>
              <a:ext uri="{FF2B5EF4-FFF2-40B4-BE49-F238E27FC236}">
                <a16:creationId xmlns:a16="http://schemas.microsoft.com/office/drawing/2014/main" id="{DE09D631-E2F0-4806-8C0F-9BF3C3A47BE4}"/>
              </a:ext>
            </a:extLst>
          </p:cNvPr>
          <p:cNvSpPr/>
          <p:nvPr/>
        </p:nvSpPr>
        <p:spPr>
          <a:xfrm>
            <a:off x="343087" y="5213140"/>
            <a:ext cx="12192000" cy="1568626"/>
          </a:xfrm>
          <a:prstGeom prst="round2DiagRect">
            <a:avLst>
              <a:gd name="adj1" fmla="val 24181"/>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main dashboard has 6 options, </a:t>
            </a:r>
            <a:r>
              <a:rPr lang="en-US" sz="2400" b="1" dirty="0">
                <a:solidFill>
                  <a:schemeClr val="tx1"/>
                </a:solidFill>
                <a:latin typeface="Century Gothic" panose="020B0502020202020204" pitchFamily="34" charset="0"/>
              </a:rPr>
              <a:t>Quote Manager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Policy Manager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Guided Search</a:t>
            </a:r>
            <a:r>
              <a:rPr lang="en-US" sz="2400" dirty="0">
                <a:solidFill>
                  <a:schemeClr val="tx1"/>
                </a:solidFill>
                <a:latin typeface="Century Gothic" panose="020B0502020202020204" pitchFamily="34" charset="0"/>
              </a:rPr>
              <a:t>,</a:t>
            </a:r>
            <a:r>
              <a:rPr lang="en-US" sz="2400" b="1" dirty="0">
                <a:solidFill>
                  <a:schemeClr val="tx1"/>
                </a:solidFill>
                <a:latin typeface="Century Gothic" panose="020B0502020202020204" pitchFamily="34" charset="0"/>
              </a:rPr>
              <a:t> Search</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Saved Items </a:t>
            </a:r>
            <a:r>
              <a:rPr lang="en-US" sz="2400" dirty="0">
                <a:solidFill>
                  <a:schemeClr val="tx1"/>
                </a:solidFill>
                <a:latin typeface="Century Gothic" panose="020B0502020202020204" pitchFamily="34" charset="0"/>
              </a:rPr>
              <a:t>and Resources. Click </a:t>
            </a:r>
            <a:r>
              <a:rPr lang="en-US" sz="2400" b="1" dirty="0">
                <a:solidFill>
                  <a:schemeClr val="tx1"/>
                </a:solidFill>
                <a:latin typeface="Century Gothic" panose="020B0502020202020204" pitchFamily="34" charset="0"/>
              </a:rPr>
              <a:t>each</a:t>
            </a:r>
            <a:r>
              <a:rPr lang="en-US" sz="2400" dirty="0">
                <a:solidFill>
                  <a:schemeClr val="tx1"/>
                </a:solidFill>
                <a:latin typeface="Century Gothic" panose="020B0502020202020204" pitchFamily="34" charset="0"/>
              </a:rPr>
              <a:t> to explore and come back to this back by clicking the Tire Advisor logo on the top   right of each page. </a:t>
            </a:r>
          </a:p>
        </p:txBody>
      </p:sp>
    </p:spTree>
    <p:extLst>
      <p:ext uri="{BB962C8B-B14F-4D97-AF65-F5344CB8AC3E}">
        <p14:creationId xmlns:p14="http://schemas.microsoft.com/office/powerpoint/2010/main" val="348701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sp>
        <p:nvSpPr>
          <p:cNvPr id="12" name="Rectangle: Diagonal Corners Rounded 11">
            <a:extLst>
              <a:ext uri="{FF2B5EF4-FFF2-40B4-BE49-F238E27FC236}">
                <a16:creationId xmlns:a16="http://schemas.microsoft.com/office/drawing/2014/main" id="{F6A02492-2BAC-4644-A9EF-4CA5267A1AF0}"/>
              </a:ext>
            </a:extLst>
          </p:cNvPr>
          <p:cNvSpPr/>
          <p:nvPr/>
        </p:nvSpPr>
        <p:spPr>
          <a:xfrm>
            <a:off x="5495925" y="2691761"/>
            <a:ext cx="6930451" cy="18263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inserting the optional logo, fill out the </a:t>
            </a:r>
            <a:r>
              <a:rPr lang="en-US" sz="2400" b="1" dirty="0">
                <a:solidFill>
                  <a:schemeClr val="tx1"/>
                </a:solidFill>
                <a:latin typeface="Century Gothic" panose="020B0502020202020204" pitchFamily="34" charset="0"/>
              </a:rPr>
              <a:t>Fleet Customer Name, Contact Name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location</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6705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sp>
        <p:nvSpPr>
          <p:cNvPr id="14" name="Rectangle: Diagonal Corners Rounded 13">
            <a:extLst>
              <a:ext uri="{FF2B5EF4-FFF2-40B4-BE49-F238E27FC236}">
                <a16:creationId xmlns:a16="http://schemas.microsoft.com/office/drawing/2014/main" id="{10B3775C-98C9-494D-B30C-A9402018C53D}"/>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the Fleet information, we would do the same with the Dealer Team. Either </a:t>
            </a:r>
            <a:r>
              <a:rPr lang="en-US" sz="2400" b="1" dirty="0">
                <a:solidFill>
                  <a:schemeClr val="tx1"/>
                </a:solidFill>
                <a:latin typeface="Century Gothic" panose="020B0502020202020204" pitchFamily="34" charset="0"/>
              </a:rPr>
              <a:t>insert a logo from your computer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search</a:t>
            </a:r>
            <a:r>
              <a:rPr lang="en-US" sz="2400" dirty="0">
                <a:solidFill>
                  <a:schemeClr val="tx1"/>
                </a:solidFill>
                <a:latin typeface="Century Gothic" panose="020B0502020202020204" pitchFamily="34" charset="0"/>
              </a:rPr>
              <a:t> to add a logo for the Dealer on the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8993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3823A4BE-3F4D-430E-BB1B-5DEFE7FA03DB}"/>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8822"/>
          <a:stretch/>
        </p:blipFill>
        <p:spPr>
          <a:xfrm>
            <a:off x="3053747" y="2009089"/>
            <a:ext cx="9138253" cy="4848911"/>
          </a:xfrm>
          <a:prstGeom prst="rect">
            <a:avLst/>
          </a:prstGeom>
        </p:spPr>
      </p:pic>
      <p:sp>
        <p:nvSpPr>
          <p:cNvPr id="14" name="Rectangle: Diagonal Corners Rounded 13">
            <a:extLst>
              <a:ext uri="{FF2B5EF4-FFF2-40B4-BE49-F238E27FC236}">
                <a16:creationId xmlns:a16="http://schemas.microsoft.com/office/drawing/2014/main" id="{ECF5E883-150D-4321-8E10-4BAD25F8E716}"/>
              </a:ext>
            </a:extLst>
          </p:cNvPr>
          <p:cNvSpPr/>
          <p:nvPr/>
        </p:nvSpPr>
        <p:spPr>
          <a:xfrm>
            <a:off x="5495925" y="2691760"/>
            <a:ext cx="6930451" cy="266128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Once logos are added, go through    and fill out as much of the </a:t>
            </a:r>
            <a:r>
              <a:rPr lang="en-US" sz="2400" b="1" dirty="0">
                <a:solidFill>
                  <a:schemeClr val="tx1"/>
                </a:solidFill>
                <a:latin typeface="Century Gothic" panose="020B0502020202020204" pitchFamily="34" charset="0"/>
              </a:rPr>
              <a:t>Dealer information </a:t>
            </a:r>
            <a:r>
              <a:rPr lang="en-US" sz="2400" dirty="0">
                <a:solidFill>
                  <a:schemeClr val="tx1"/>
                </a:solidFill>
                <a:latin typeface="Century Gothic" panose="020B0502020202020204" pitchFamily="34" charset="0"/>
              </a:rPr>
              <a:t>as possible via the options shown here. After all information is added, click the arrow on the bottom   to begin entering </a:t>
            </a:r>
            <a:r>
              <a:rPr lang="en-US" sz="2400" b="1" dirty="0">
                <a:solidFill>
                  <a:schemeClr val="tx1"/>
                </a:solidFill>
                <a:latin typeface="Century Gothic" panose="020B0502020202020204" pitchFamily="34" charset="0"/>
              </a:rPr>
              <a:t>Tires and Services</a:t>
            </a:r>
          </a:p>
        </p:txBody>
      </p:sp>
      <p:sp>
        <p:nvSpPr>
          <p:cNvPr id="16" name="Rectangle: Rounded Corners 15">
            <a:extLst>
              <a:ext uri="{FF2B5EF4-FFF2-40B4-BE49-F238E27FC236}">
                <a16:creationId xmlns:a16="http://schemas.microsoft.com/office/drawing/2014/main" id="{02FAB058-0EFD-4A6C-BF73-651757044ED5}"/>
              </a:ext>
            </a:extLst>
          </p:cNvPr>
          <p:cNvSpPr/>
          <p:nvPr/>
        </p:nvSpPr>
        <p:spPr>
          <a:xfrm>
            <a:off x="6837060" y="6185945"/>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1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sp>
        <p:nvSpPr>
          <p:cNvPr id="14" name="Rectangle: Diagonal Corners Rounded 13">
            <a:extLst>
              <a:ext uri="{FF2B5EF4-FFF2-40B4-BE49-F238E27FC236}">
                <a16:creationId xmlns:a16="http://schemas.microsoft.com/office/drawing/2014/main" id="{78A88C18-F8C0-4D4C-836E-D3E51167D6AD}"/>
              </a:ext>
            </a:extLst>
          </p:cNvPr>
          <p:cNvSpPr/>
          <p:nvPr/>
        </p:nvSpPr>
        <p:spPr>
          <a:xfrm>
            <a:off x="6457950" y="3095625"/>
            <a:ext cx="5968426" cy="201121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and Services can be added to the quote in this section. Let’s first look at adding a Tire by clicking on the </a:t>
            </a:r>
            <a:r>
              <a:rPr lang="en-US" sz="2400" b="1" dirty="0">
                <a:solidFill>
                  <a:schemeClr val="tx1"/>
                </a:solidFill>
                <a:latin typeface="Century Gothic" panose="020B0502020202020204" pitchFamily="34" charset="0"/>
              </a:rPr>
              <a:t>ADD TIRE </a:t>
            </a:r>
            <a:r>
              <a:rPr lang="en-US" sz="2400" dirty="0">
                <a:solidFill>
                  <a:schemeClr val="tx1"/>
                </a:solidFill>
                <a:latin typeface="Century Gothic" panose="020B0502020202020204" pitchFamily="34" charset="0"/>
              </a:rPr>
              <a:t>button.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35782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sp>
        <p:nvSpPr>
          <p:cNvPr id="16" name="Rectangle: Diagonal Corners Rounded 15">
            <a:extLst>
              <a:ext uri="{FF2B5EF4-FFF2-40B4-BE49-F238E27FC236}">
                <a16:creationId xmlns:a16="http://schemas.microsoft.com/office/drawing/2014/main" id="{64B97BA9-251B-493C-8E29-5F3640B559F1}"/>
              </a:ext>
            </a:extLst>
          </p:cNvPr>
          <p:cNvSpPr/>
          <p:nvPr/>
        </p:nvSpPr>
        <p:spPr>
          <a:xfrm>
            <a:off x="-412631" y="3220941"/>
            <a:ext cx="3776933" cy="350739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be grouped if desired. Example: Steers Tires, Drive Tires, Trailer Tires. Once a Tire Group name is added, start by entering in the </a:t>
            </a:r>
            <a:r>
              <a:rPr lang="en-US" sz="2400" b="1" dirty="0">
                <a:solidFill>
                  <a:schemeClr val="tx1"/>
                </a:solidFill>
                <a:latin typeface="Century Gothic" panose="020B0502020202020204" pitchFamily="34" charset="0"/>
              </a:rPr>
              <a:t>tire information</a:t>
            </a:r>
            <a:r>
              <a:rPr lang="en-US" sz="2400" dirty="0">
                <a:solidFill>
                  <a:schemeClr val="tx1"/>
                </a:solidFill>
                <a:latin typeface="Century Gothic" panose="020B0502020202020204" pitchFamily="34" charset="0"/>
              </a:rPr>
              <a:t> shown.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231514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sp>
        <p:nvSpPr>
          <p:cNvPr id="17" name="Rectangle: Diagonal Corners Rounded 16">
            <a:extLst>
              <a:ext uri="{FF2B5EF4-FFF2-40B4-BE49-F238E27FC236}">
                <a16:creationId xmlns:a16="http://schemas.microsoft.com/office/drawing/2014/main" id="{726AA0DB-4AA4-4DB4-B92B-9F7990FF4395}"/>
              </a:ext>
            </a:extLst>
          </p:cNvPr>
          <p:cNvSpPr/>
          <p:nvPr/>
        </p:nvSpPr>
        <p:spPr>
          <a:xfrm>
            <a:off x="-378125" y="2444345"/>
            <a:ext cx="3749975" cy="398631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also simply be added by adding an Article Number. Keep in mind that if either </a:t>
            </a:r>
            <a:r>
              <a:rPr lang="en-US" sz="2400" b="1" dirty="0">
                <a:solidFill>
                  <a:schemeClr val="tx1"/>
                </a:solidFill>
                <a:latin typeface="Century Gothic" panose="020B0502020202020204" pitchFamily="34" charset="0"/>
              </a:rPr>
              <a:t>Tire Pattern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Article Number </a:t>
            </a:r>
            <a:r>
              <a:rPr lang="en-US" sz="2400" dirty="0">
                <a:solidFill>
                  <a:schemeClr val="tx1"/>
                </a:solidFill>
                <a:latin typeface="Century Gothic" panose="020B0502020202020204" pitchFamily="34" charset="0"/>
              </a:rPr>
              <a:t>is removed, all other data will be as well.</a:t>
            </a:r>
            <a:endParaRPr lang="en-US" sz="2400" b="1" dirty="0">
              <a:solidFill>
                <a:schemeClr val="tx1"/>
              </a:solidFill>
              <a:latin typeface="Century Gothic" panose="020B0502020202020204" pitchFamily="34" charset="0"/>
            </a:endParaRPr>
          </a:p>
        </p:txBody>
      </p:sp>
      <p:cxnSp>
        <p:nvCxnSpPr>
          <p:cNvPr id="18" name="Straight Arrow Connector 17">
            <a:extLst>
              <a:ext uri="{FF2B5EF4-FFF2-40B4-BE49-F238E27FC236}">
                <a16:creationId xmlns:a16="http://schemas.microsoft.com/office/drawing/2014/main" id="{19925E10-58DB-4879-8394-B3C8F7439BD0}"/>
              </a:ext>
            </a:extLst>
          </p:cNvPr>
          <p:cNvCxnSpPr>
            <a:cxnSpLocks/>
          </p:cNvCxnSpPr>
          <p:nvPr/>
        </p:nvCxnSpPr>
        <p:spPr>
          <a:xfrm flipV="1">
            <a:off x="3371850" y="5010150"/>
            <a:ext cx="5657850" cy="1010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550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sp>
        <p:nvSpPr>
          <p:cNvPr id="17" name="Rectangle: Diagonal Corners Rounded 16">
            <a:extLst>
              <a:ext uri="{FF2B5EF4-FFF2-40B4-BE49-F238E27FC236}">
                <a16:creationId xmlns:a16="http://schemas.microsoft.com/office/drawing/2014/main" id="{726AA0DB-4AA4-4DB4-B92B-9F7990FF4395}"/>
              </a:ext>
            </a:extLst>
          </p:cNvPr>
          <p:cNvSpPr/>
          <p:nvPr/>
        </p:nvSpPr>
        <p:spPr>
          <a:xfrm>
            <a:off x="-378125" y="1861485"/>
            <a:ext cx="12110050" cy="252935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quickest way to populate is to use the article number.  TA does </a:t>
            </a:r>
            <a:r>
              <a:rPr lang="en-US" sz="2400" b="1" u="sng" dirty="0">
                <a:solidFill>
                  <a:schemeClr val="tx1"/>
                </a:solidFill>
                <a:latin typeface="Century Gothic" panose="020B0502020202020204" pitchFamily="34" charset="0"/>
              </a:rPr>
              <a:t>not</a:t>
            </a:r>
            <a:r>
              <a:rPr lang="en-US" sz="2400" dirty="0">
                <a:solidFill>
                  <a:schemeClr val="tx1"/>
                </a:solidFill>
                <a:latin typeface="Century Gothic" panose="020B0502020202020204" pitchFamily="34" charset="0"/>
              </a:rPr>
              <a:t> read leading 0s when using the article number.  Price per unit is BEFORE FET.  The FET will be added to the price on the output. In addition, input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identifying what wheel position and application the tire is used in.  I.e. M760 is a line haul, </a:t>
            </a:r>
            <a:r>
              <a:rPr lang="en-US" sz="2400" dirty="0" err="1">
                <a:solidFill>
                  <a:schemeClr val="tx1"/>
                </a:solidFill>
                <a:latin typeface="Century Gothic" panose="020B0502020202020204" pitchFamily="34" charset="0"/>
              </a:rPr>
              <a:t>Smartway</a:t>
            </a:r>
            <a:r>
              <a:rPr lang="en-US" sz="2400" dirty="0">
                <a:solidFill>
                  <a:schemeClr val="tx1"/>
                </a:solidFill>
                <a:latin typeface="Century Gothic" panose="020B0502020202020204" pitchFamily="34" charset="0"/>
              </a:rPr>
              <a:t> Approved, drive tire.  Any other key features specific to the customer’s application should be mentioned.</a:t>
            </a:r>
          </a:p>
        </p:txBody>
      </p:sp>
      <p:cxnSp>
        <p:nvCxnSpPr>
          <p:cNvPr id="19" name="Straight Arrow Connector 18">
            <a:extLst>
              <a:ext uri="{FF2B5EF4-FFF2-40B4-BE49-F238E27FC236}">
                <a16:creationId xmlns:a16="http://schemas.microsoft.com/office/drawing/2014/main" id="{00B52237-0194-4C70-AFD9-40EF8508B4A7}"/>
              </a:ext>
            </a:extLst>
          </p:cNvPr>
          <p:cNvCxnSpPr>
            <a:cxnSpLocks/>
          </p:cNvCxnSpPr>
          <p:nvPr/>
        </p:nvCxnSpPr>
        <p:spPr>
          <a:xfrm>
            <a:off x="2329132" y="4390844"/>
            <a:ext cx="1268083" cy="12594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235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sp>
        <p:nvSpPr>
          <p:cNvPr id="19" name="Rectangle: Diagonal Corners Rounded 18">
            <a:extLst>
              <a:ext uri="{FF2B5EF4-FFF2-40B4-BE49-F238E27FC236}">
                <a16:creationId xmlns:a16="http://schemas.microsoft.com/office/drawing/2014/main" id="{D3200942-0541-42D4-8C47-E2E7F49B461B}"/>
              </a:ext>
            </a:extLst>
          </p:cNvPr>
          <p:cNvSpPr/>
          <p:nvPr/>
        </p:nvSpPr>
        <p:spPr>
          <a:xfrm>
            <a:off x="6438900" y="3197284"/>
            <a:ext cx="5968426" cy="225742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If another Tire and Group need    to be added, click on the </a:t>
            </a:r>
            <a:r>
              <a:rPr lang="en-US" sz="2400" b="1" dirty="0">
                <a:solidFill>
                  <a:schemeClr val="tx1"/>
                </a:solidFill>
                <a:latin typeface="Century Gothic" panose="020B0502020202020204" pitchFamily="34" charset="0"/>
              </a:rPr>
              <a:t>corresponding buttons </a:t>
            </a:r>
            <a:r>
              <a:rPr lang="en-US" sz="2400" dirty="0">
                <a:solidFill>
                  <a:schemeClr val="tx1"/>
                </a:solidFill>
                <a:latin typeface="Century Gothic" panose="020B0502020202020204" pitchFamily="34" charset="0"/>
              </a:rPr>
              <a:t>and  repeat the process we just went over to add Tires to the quotes.</a:t>
            </a:r>
            <a:endParaRPr lang="en-US" sz="2400" b="1" dirty="0">
              <a:solidFill>
                <a:schemeClr val="tx1"/>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FD66DEA-BB9A-4B35-A4D1-653C34CFB325}"/>
              </a:ext>
            </a:extLst>
          </p:cNvPr>
          <p:cNvSpPr/>
          <p:nvPr/>
        </p:nvSpPr>
        <p:spPr>
          <a:xfrm>
            <a:off x="3293760" y="5988943"/>
            <a:ext cx="3335640"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615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0735B36F-4AF1-4992-B350-14AA6AB7AF6C}"/>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196"/>
          <a:stretch/>
        </p:blipFill>
        <p:spPr>
          <a:xfrm>
            <a:off x="3053745" y="2009084"/>
            <a:ext cx="9138255" cy="4853263"/>
          </a:xfrm>
          <a:prstGeom prst="rect">
            <a:avLst/>
          </a:prstGeom>
        </p:spPr>
      </p:pic>
      <p:sp>
        <p:nvSpPr>
          <p:cNvPr id="18" name="Rectangle: Diagonal Corners Rounded 17">
            <a:extLst>
              <a:ext uri="{FF2B5EF4-FFF2-40B4-BE49-F238E27FC236}">
                <a16:creationId xmlns:a16="http://schemas.microsoft.com/office/drawing/2014/main" id="{C8B99C98-8F0D-4699-90BA-E6EB5474406F}"/>
              </a:ext>
            </a:extLst>
          </p:cNvPr>
          <p:cNvSpPr/>
          <p:nvPr/>
        </p:nvSpPr>
        <p:spPr>
          <a:xfrm>
            <a:off x="5257800" y="1861486"/>
            <a:ext cx="7149526" cy="251443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the </a:t>
            </a:r>
            <a:r>
              <a:rPr lang="en-US" sz="2400" b="1" dirty="0">
                <a:solidFill>
                  <a:schemeClr val="tx1"/>
                </a:solidFill>
                <a:latin typeface="Century Gothic" panose="020B0502020202020204" pitchFamily="34" charset="0"/>
              </a:rPr>
              <a:t>ADD SERVICE </a:t>
            </a:r>
            <a:r>
              <a:rPr lang="en-US" sz="2400" dirty="0">
                <a:solidFill>
                  <a:schemeClr val="tx1"/>
                </a:solidFill>
                <a:latin typeface="Century Gothic" panose="020B0502020202020204" pitchFamily="34" charset="0"/>
              </a:rPr>
              <a:t>button is clicked, the option to search or manually enter a service and quote becomes available. Only </a:t>
            </a:r>
            <a:r>
              <a:rPr lang="en-US" sz="2400" dirty="0" err="1">
                <a:solidFill>
                  <a:schemeClr val="tx1"/>
                </a:solidFill>
                <a:latin typeface="Century Gothic" panose="020B0502020202020204" pitchFamily="34" charset="0"/>
              </a:rPr>
              <a:t>onc</a:t>
            </a:r>
            <a:r>
              <a:rPr lang="en-US" sz="2400" dirty="0">
                <a:solidFill>
                  <a:schemeClr val="tx1"/>
                </a:solidFill>
                <a:latin typeface="Century Gothic" panose="020B0502020202020204" pitchFamily="34" charset="0"/>
              </a:rPr>
              <a:t> service at a time can be  added, so if another one needs to be added, click </a:t>
            </a:r>
            <a:r>
              <a:rPr lang="en-US" sz="2400" b="1" dirty="0">
                <a:solidFill>
                  <a:schemeClr val="tx1"/>
                </a:solidFill>
                <a:latin typeface="Century Gothic" panose="020B0502020202020204" pitchFamily="34" charset="0"/>
              </a:rPr>
              <a:t>ADD ANOTHER SERVICE</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60302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55F757C7-2884-4DB0-B82A-634C2E2C3EE9}"/>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154"/>
          <a:stretch/>
        </p:blipFill>
        <p:spPr>
          <a:xfrm>
            <a:off x="3053746" y="2000387"/>
            <a:ext cx="9138254" cy="4853263"/>
          </a:xfrm>
          <a:prstGeom prst="rect">
            <a:avLst/>
          </a:prstGeom>
        </p:spPr>
      </p:pic>
      <p:sp>
        <p:nvSpPr>
          <p:cNvPr id="18" name="Rectangle: Diagonal Corners Rounded 17">
            <a:extLst>
              <a:ext uri="{FF2B5EF4-FFF2-40B4-BE49-F238E27FC236}">
                <a16:creationId xmlns:a16="http://schemas.microsoft.com/office/drawing/2014/main" id="{EF99EB94-8821-4FB3-B045-765B23D9F135}"/>
              </a:ext>
            </a:extLst>
          </p:cNvPr>
          <p:cNvSpPr/>
          <p:nvPr/>
        </p:nvSpPr>
        <p:spPr>
          <a:xfrm>
            <a:off x="5857875" y="2152083"/>
            <a:ext cx="6549451" cy="201986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using the </a:t>
            </a:r>
            <a:r>
              <a:rPr lang="en-US" sz="2400" b="1" dirty="0">
                <a:solidFill>
                  <a:schemeClr val="tx1"/>
                </a:solidFill>
                <a:latin typeface="Century Gothic" panose="020B0502020202020204" pitchFamily="34" charset="0"/>
              </a:rPr>
              <a:t>Service </a:t>
            </a:r>
            <a:r>
              <a:rPr lang="en-US" sz="2400" dirty="0">
                <a:solidFill>
                  <a:schemeClr val="tx1"/>
                </a:solidFill>
                <a:latin typeface="Century Gothic" panose="020B0502020202020204" pitchFamily="34" charset="0"/>
              </a:rPr>
              <a:t>box, enter      in a keyword and available services based on the keyword will display. Example shown here based on Tire.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9108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81FF8C99-859A-40B2-BEE0-9A4071E73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658"/>
            <a:ext cx="12208418"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1828800" y="4667794"/>
            <a:ext cx="10485709" cy="204315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main Quote Manager page now shows </a:t>
            </a:r>
            <a:r>
              <a:rPr lang="en-US" sz="2400" b="1" dirty="0">
                <a:solidFill>
                  <a:schemeClr val="tx1"/>
                </a:solidFill>
                <a:latin typeface="Century Gothic" panose="020B0502020202020204" pitchFamily="34" charset="0"/>
              </a:rPr>
              <a:t>favorited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drafts</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completed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deleted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shared</a:t>
            </a:r>
            <a:r>
              <a:rPr lang="en-US" sz="2400" dirty="0">
                <a:solidFill>
                  <a:schemeClr val="tx1"/>
                </a:solidFill>
                <a:latin typeface="Century Gothic" panose="020B0502020202020204" pitchFamily="34" charset="0"/>
              </a:rPr>
              <a:t> quotes. </a:t>
            </a:r>
            <a:r>
              <a:rPr lang="en-US" sz="2400" b="1" dirty="0">
                <a:solidFill>
                  <a:schemeClr val="tx1"/>
                </a:solidFill>
                <a:latin typeface="Century Gothic" panose="020B0502020202020204" pitchFamily="34" charset="0"/>
              </a:rPr>
              <a:t>My Quotes </a:t>
            </a:r>
            <a:r>
              <a:rPr lang="en-US" sz="2400" dirty="0">
                <a:solidFill>
                  <a:schemeClr val="tx1"/>
                </a:solidFill>
                <a:latin typeface="Century Gothic" panose="020B0502020202020204" pitchFamily="34" charset="0"/>
              </a:rPr>
              <a:t>will display all quotes and the Search box on the top right allows you to use keywords to search for quotes.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7" name="Rectangle: Rounded Corners 6">
            <a:extLst>
              <a:ext uri="{FF2B5EF4-FFF2-40B4-BE49-F238E27FC236}">
                <a16:creationId xmlns:a16="http://schemas.microsoft.com/office/drawing/2014/main" id="{930FD09A-B0AF-471A-A262-B021F06525C1}"/>
              </a:ext>
            </a:extLst>
          </p:cNvPr>
          <p:cNvSpPr/>
          <p:nvPr/>
        </p:nvSpPr>
        <p:spPr>
          <a:xfrm>
            <a:off x="243696" y="2762069"/>
            <a:ext cx="5991641" cy="666932"/>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143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90C86550-63A9-4C26-A1CA-BAC7483000DF}"/>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154"/>
          <a:stretch/>
        </p:blipFill>
        <p:spPr>
          <a:xfrm>
            <a:off x="3053746" y="2009083"/>
            <a:ext cx="9138254" cy="4853261"/>
          </a:xfrm>
          <a:prstGeom prst="rect">
            <a:avLst/>
          </a:prstGeom>
        </p:spPr>
      </p:pic>
      <p:sp>
        <p:nvSpPr>
          <p:cNvPr id="18" name="Rectangle: Diagonal Corners Rounded 17">
            <a:extLst>
              <a:ext uri="{FF2B5EF4-FFF2-40B4-BE49-F238E27FC236}">
                <a16:creationId xmlns:a16="http://schemas.microsoft.com/office/drawing/2014/main" id="{C063696C-4887-4083-BB61-DEDEAF3EE4B0}"/>
              </a:ext>
            </a:extLst>
          </p:cNvPr>
          <p:cNvSpPr/>
          <p:nvPr/>
        </p:nvSpPr>
        <p:spPr>
          <a:xfrm>
            <a:off x="6305550" y="2152083"/>
            <a:ext cx="6101776" cy="299141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Clicking </a:t>
            </a:r>
            <a:r>
              <a:rPr lang="en-US" sz="2400" b="1" dirty="0">
                <a:solidFill>
                  <a:schemeClr val="tx1"/>
                </a:solidFill>
                <a:latin typeface="Century Gothic" panose="020B0502020202020204" pitchFamily="34" charset="0"/>
              </a:rPr>
              <a:t>ADD COMMENTS </a:t>
            </a:r>
            <a:r>
              <a:rPr lang="en-US" sz="2400" dirty="0">
                <a:solidFill>
                  <a:schemeClr val="tx1"/>
                </a:solidFill>
                <a:latin typeface="Century Gothic" panose="020B0502020202020204" pitchFamily="34" charset="0"/>
              </a:rPr>
              <a:t>will    allow for more details to be   added to service. Only once service at a time can be added,  so if another one needs to be added, click </a:t>
            </a:r>
            <a:r>
              <a:rPr lang="en-US" sz="2400" b="1" dirty="0">
                <a:solidFill>
                  <a:schemeClr val="tx1"/>
                </a:solidFill>
                <a:latin typeface="Century Gothic" panose="020B0502020202020204" pitchFamily="34" charset="0"/>
              </a:rPr>
              <a:t>ADD ANOTHER SERVICE</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488704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90C86550-63A9-4C26-A1CA-BAC7483000DF}"/>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154"/>
          <a:stretch/>
        </p:blipFill>
        <p:spPr>
          <a:xfrm>
            <a:off x="3053746" y="2009083"/>
            <a:ext cx="9138254" cy="4853261"/>
          </a:xfrm>
          <a:prstGeom prst="rect">
            <a:avLst/>
          </a:prstGeom>
        </p:spPr>
      </p:pic>
      <p:sp>
        <p:nvSpPr>
          <p:cNvPr id="18" name="Rectangle: Diagonal Corners Rounded 17">
            <a:extLst>
              <a:ext uri="{FF2B5EF4-FFF2-40B4-BE49-F238E27FC236}">
                <a16:creationId xmlns:a16="http://schemas.microsoft.com/office/drawing/2014/main" id="{C063696C-4887-4083-BB61-DEDEAF3EE4B0}"/>
              </a:ext>
            </a:extLst>
          </p:cNvPr>
          <p:cNvSpPr/>
          <p:nvPr/>
        </p:nvSpPr>
        <p:spPr>
          <a:xfrm>
            <a:off x="5952226" y="2230445"/>
            <a:ext cx="6590582" cy="355054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Based off the National Account YY code descriptions.  Be sure to    include notes in ‘add comments’    like “includes valve stem and flow-thru” for a mounted wheel or two-hour minimum for Emergency Road Service.  Also differentiate your company here or include any date parameters on pricing. </a:t>
            </a:r>
          </a:p>
        </p:txBody>
      </p:sp>
    </p:spTree>
    <p:extLst>
      <p:ext uri="{BB962C8B-B14F-4D97-AF65-F5344CB8AC3E}">
        <p14:creationId xmlns:p14="http://schemas.microsoft.com/office/powerpoint/2010/main" val="3515757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90C86550-63A9-4C26-A1CA-BAC7483000DF}"/>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154"/>
          <a:stretch/>
        </p:blipFill>
        <p:spPr>
          <a:xfrm>
            <a:off x="3053746" y="2009083"/>
            <a:ext cx="9138254" cy="4853261"/>
          </a:xfrm>
          <a:prstGeom prst="rect">
            <a:avLst/>
          </a:prstGeom>
        </p:spPr>
      </p:pic>
      <p:sp>
        <p:nvSpPr>
          <p:cNvPr id="18" name="Rectangle: Diagonal Corners Rounded 17">
            <a:extLst>
              <a:ext uri="{FF2B5EF4-FFF2-40B4-BE49-F238E27FC236}">
                <a16:creationId xmlns:a16="http://schemas.microsoft.com/office/drawing/2014/main" id="{C063696C-4887-4083-BB61-DEDEAF3EE4B0}"/>
              </a:ext>
            </a:extLst>
          </p:cNvPr>
          <p:cNvSpPr/>
          <p:nvPr/>
        </p:nvSpPr>
        <p:spPr>
          <a:xfrm>
            <a:off x="6305550" y="2438400"/>
            <a:ext cx="6101776" cy="231457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all Tires and Services have been added to the Quote, click the arrow on the bottom to go to the next section, </a:t>
            </a:r>
            <a:r>
              <a:rPr lang="en-US" sz="2400" b="1" dirty="0">
                <a:solidFill>
                  <a:schemeClr val="tx1"/>
                </a:solidFill>
                <a:latin typeface="Century Gothic" panose="020B0502020202020204" pitchFamily="34" charset="0"/>
              </a:rPr>
              <a:t>Details and Comments</a:t>
            </a:r>
          </a:p>
        </p:txBody>
      </p:sp>
      <p:sp>
        <p:nvSpPr>
          <p:cNvPr id="19" name="Rectangle: Rounded Corners 18">
            <a:extLst>
              <a:ext uri="{FF2B5EF4-FFF2-40B4-BE49-F238E27FC236}">
                <a16:creationId xmlns:a16="http://schemas.microsoft.com/office/drawing/2014/main" id="{B26F64E0-F69C-4B3D-BCA2-65D81A4845D3}"/>
              </a:ext>
            </a:extLst>
          </p:cNvPr>
          <p:cNvSpPr/>
          <p:nvPr/>
        </p:nvSpPr>
        <p:spPr>
          <a:xfrm>
            <a:off x="6837060" y="6233570"/>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96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sp>
        <p:nvSpPr>
          <p:cNvPr id="18" name="Rectangle: Diagonal Corners Rounded 17">
            <a:extLst>
              <a:ext uri="{FF2B5EF4-FFF2-40B4-BE49-F238E27FC236}">
                <a16:creationId xmlns:a16="http://schemas.microsoft.com/office/drawing/2014/main" id="{68CAC84B-162D-47A2-B794-2ABB4BC21565}"/>
              </a:ext>
            </a:extLst>
          </p:cNvPr>
          <p:cNvSpPr/>
          <p:nvPr/>
        </p:nvSpPr>
        <p:spPr>
          <a:xfrm>
            <a:off x="7086600" y="2667000"/>
            <a:ext cx="5558850" cy="292165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Details &amp; Comments sections allows for the entry     of a Valid Until date and       any other comments. Once complete click the arrow on the bottom for the next  section, </a:t>
            </a:r>
            <a:r>
              <a:rPr lang="en-US" sz="2400" b="1" dirty="0">
                <a:solidFill>
                  <a:schemeClr val="tx1"/>
                </a:solidFill>
                <a:latin typeface="Century Gothic" panose="020B0502020202020204" pitchFamily="34" charset="0"/>
              </a:rPr>
              <a:t>Summary.</a:t>
            </a:r>
          </a:p>
        </p:txBody>
      </p:sp>
      <p:sp>
        <p:nvSpPr>
          <p:cNvPr id="19" name="Rectangle: Rounded Corners 18">
            <a:extLst>
              <a:ext uri="{FF2B5EF4-FFF2-40B4-BE49-F238E27FC236}">
                <a16:creationId xmlns:a16="http://schemas.microsoft.com/office/drawing/2014/main" id="{C09B6376-CC74-4751-B606-4132CDC5F172}"/>
              </a:ext>
            </a:extLst>
          </p:cNvPr>
          <p:cNvSpPr/>
          <p:nvPr/>
        </p:nvSpPr>
        <p:spPr>
          <a:xfrm>
            <a:off x="6837060" y="5879022"/>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012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a:extLst>
              <a:ext uri="{28A0092B-C50C-407E-A947-70E740481C1C}">
                <a14:useLocalDpi xmlns:a14="http://schemas.microsoft.com/office/drawing/2010/main" val="0"/>
              </a:ext>
            </a:extLst>
          </a:blip>
          <a:srcRect t="11239"/>
          <a:stretch/>
        </p:blipFill>
        <p:spPr>
          <a:xfrm>
            <a:off x="0" y="1343476"/>
            <a:ext cx="12192000" cy="5505823"/>
          </a:xfrm>
          <a:prstGeom prst="rect">
            <a:avLst/>
          </a:prstGeom>
        </p:spPr>
      </p:pic>
      <p:sp>
        <p:nvSpPr>
          <p:cNvPr id="19" name="Rectangle: Diagonal Corners Rounded 18">
            <a:extLst>
              <a:ext uri="{FF2B5EF4-FFF2-40B4-BE49-F238E27FC236}">
                <a16:creationId xmlns:a16="http://schemas.microsoft.com/office/drawing/2014/main" id="{6968C500-3F92-4A02-98B9-53EC9161B088}"/>
              </a:ext>
            </a:extLst>
          </p:cNvPr>
          <p:cNvSpPr/>
          <p:nvPr/>
        </p:nvSpPr>
        <p:spPr>
          <a:xfrm>
            <a:off x="6981824" y="2004737"/>
            <a:ext cx="5695073"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Summary will show all  information added within the    Quote starting with the        </a:t>
            </a:r>
            <a:r>
              <a:rPr lang="en-US" sz="2400" b="1" dirty="0">
                <a:solidFill>
                  <a:schemeClr val="tx1"/>
                </a:solidFill>
                <a:latin typeface="Century Gothic" panose="020B0502020202020204" pitchFamily="34" charset="0"/>
              </a:rPr>
              <a:t>Customer</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Team</a:t>
            </a:r>
            <a:r>
              <a:rPr lang="en-US" sz="2400" dirty="0">
                <a:solidFill>
                  <a:schemeClr val="tx1"/>
                </a:solidFill>
                <a:latin typeface="Century Gothic" panose="020B0502020202020204" pitchFamily="34" charset="0"/>
              </a:rPr>
              <a:t> Info.</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64619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a:extLst>
              <a:ext uri="{28A0092B-C50C-407E-A947-70E740481C1C}">
                <a14:useLocalDpi xmlns:a14="http://schemas.microsoft.com/office/drawing/2010/main" val="0"/>
              </a:ext>
            </a:extLst>
          </a:blip>
          <a:srcRect t="11239"/>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8465"/>
          <a:stretch/>
        </p:blipFill>
        <p:spPr>
          <a:xfrm>
            <a:off x="3053746" y="1351016"/>
            <a:ext cx="9138254" cy="5514523"/>
          </a:xfrm>
          <a:prstGeom prst="rect">
            <a:avLst/>
          </a:prstGeom>
        </p:spPr>
      </p:pic>
      <p:sp>
        <p:nvSpPr>
          <p:cNvPr id="20" name="Rectangle: Diagonal Corners Rounded 19">
            <a:extLst>
              <a:ext uri="{FF2B5EF4-FFF2-40B4-BE49-F238E27FC236}">
                <a16:creationId xmlns:a16="http://schemas.microsoft.com/office/drawing/2014/main" id="{5957B122-E93E-4C7C-9DBD-DDDACB278FEA}"/>
              </a:ext>
            </a:extLst>
          </p:cNvPr>
          <p:cNvSpPr/>
          <p:nvPr/>
        </p:nvSpPr>
        <p:spPr>
          <a:xfrm>
            <a:off x="7048499" y="3396757"/>
            <a:ext cx="5695073"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Next part of the summary         will detail out all </a:t>
            </a:r>
            <a:r>
              <a:rPr lang="en-US" sz="2400" b="1" dirty="0">
                <a:solidFill>
                  <a:schemeClr val="tx1"/>
                </a:solidFill>
                <a:latin typeface="Century Gothic" panose="020B0502020202020204" pitchFamily="34" charset="0"/>
              </a:rPr>
              <a:t>Tires</a:t>
            </a:r>
            <a:r>
              <a:rPr lang="en-US" sz="2400" dirty="0">
                <a:solidFill>
                  <a:schemeClr val="tx1"/>
                </a:solidFill>
                <a:latin typeface="Century Gothic" panose="020B0502020202020204" pitchFamily="34" charset="0"/>
              </a:rPr>
              <a:t> added       to the Quote</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099538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a:extLst>
              <a:ext uri="{28A0092B-C50C-407E-A947-70E740481C1C}">
                <a14:useLocalDpi xmlns:a14="http://schemas.microsoft.com/office/drawing/2010/main" val="0"/>
              </a:ext>
            </a:extLst>
          </a:blip>
          <a:srcRect t="11239"/>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8465"/>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8405"/>
          <a:stretch/>
        </p:blipFill>
        <p:spPr>
          <a:xfrm>
            <a:off x="3053746" y="1358272"/>
            <a:ext cx="9138254" cy="5498566"/>
          </a:xfrm>
          <a:prstGeom prst="rect">
            <a:avLst/>
          </a:prstGeom>
        </p:spPr>
      </p:pic>
      <p:sp>
        <p:nvSpPr>
          <p:cNvPr id="21" name="Rectangle: Diagonal Corners Rounded 20">
            <a:extLst>
              <a:ext uri="{FF2B5EF4-FFF2-40B4-BE49-F238E27FC236}">
                <a16:creationId xmlns:a16="http://schemas.microsoft.com/office/drawing/2014/main" id="{B586BA25-524A-4190-B26C-3204125CDD98}"/>
              </a:ext>
            </a:extLst>
          </p:cNvPr>
          <p:cNvSpPr/>
          <p:nvPr/>
        </p:nvSpPr>
        <p:spPr>
          <a:xfrm>
            <a:off x="6800850" y="1861486"/>
            <a:ext cx="5942722" cy="156751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And the final section will detail         out the </a:t>
            </a:r>
            <a:r>
              <a:rPr lang="en-US" sz="2400" b="1" dirty="0">
                <a:solidFill>
                  <a:schemeClr val="tx1"/>
                </a:solidFill>
                <a:latin typeface="Century Gothic" panose="020B0502020202020204" pitchFamily="34" charset="0"/>
              </a:rPr>
              <a:t>Services</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Details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left on the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48254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a:extLst>
              <a:ext uri="{28A0092B-C50C-407E-A947-70E740481C1C}">
                <a14:useLocalDpi xmlns:a14="http://schemas.microsoft.com/office/drawing/2010/main" val="0"/>
              </a:ext>
            </a:extLst>
          </a:blip>
          <a:srcRect t="11239"/>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8465"/>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8405"/>
          <a:stretch/>
        </p:blipFill>
        <p:spPr>
          <a:xfrm>
            <a:off x="3053746" y="1358272"/>
            <a:ext cx="9138254" cy="5498566"/>
          </a:xfrm>
          <a:prstGeom prst="rect">
            <a:avLst/>
          </a:prstGeom>
        </p:spPr>
      </p:pic>
      <p:sp>
        <p:nvSpPr>
          <p:cNvPr id="22" name="Rectangle: Diagonal Corners Rounded 21">
            <a:extLst>
              <a:ext uri="{FF2B5EF4-FFF2-40B4-BE49-F238E27FC236}">
                <a16:creationId xmlns:a16="http://schemas.microsoft.com/office/drawing/2014/main" id="{C258A1CF-A601-4CB0-898E-73778F584A9D}"/>
              </a:ext>
            </a:extLst>
          </p:cNvPr>
          <p:cNvSpPr/>
          <p:nvPr/>
        </p:nvSpPr>
        <p:spPr>
          <a:xfrm>
            <a:off x="5925449" y="1577641"/>
            <a:ext cx="6704722" cy="4104736"/>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Retread and Repairs will wrap it up,   but as shown, when no information       is entered or selected, the field will     be blank. If a section needs to be  reviewed and information added/edited, click on the section     on the left and proceed      accordingly. This page can always     be accessed by clicking on     </a:t>
            </a:r>
            <a:r>
              <a:rPr lang="en-US" sz="2400" b="1" dirty="0">
                <a:solidFill>
                  <a:schemeClr val="tx1"/>
                </a:solidFill>
                <a:latin typeface="Century Gothic" panose="020B0502020202020204" pitchFamily="34" charset="0"/>
              </a:rPr>
              <a:t>Summary</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cxnSp>
        <p:nvCxnSpPr>
          <p:cNvPr id="23" name="Straight Arrow Connector 22">
            <a:extLst>
              <a:ext uri="{FF2B5EF4-FFF2-40B4-BE49-F238E27FC236}">
                <a16:creationId xmlns:a16="http://schemas.microsoft.com/office/drawing/2014/main" id="{85B27183-DED8-459A-9217-0B28EE5913DD}"/>
              </a:ext>
            </a:extLst>
          </p:cNvPr>
          <p:cNvCxnSpPr>
            <a:cxnSpLocks/>
          </p:cNvCxnSpPr>
          <p:nvPr/>
        </p:nvCxnSpPr>
        <p:spPr>
          <a:xfrm flipH="1" flipV="1">
            <a:off x="1629675" y="3416872"/>
            <a:ext cx="4295774" cy="8477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23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a:extLst>
              <a:ext uri="{28A0092B-C50C-407E-A947-70E740481C1C}">
                <a14:useLocalDpi xmlns:a14="http://schemas.microsoft.com/office/drawing/2010/main" val="0"/>
              </a:ext>
            </a:extLst>
          </a:blip>
          <a:srcRect t="11239"/>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8465"/>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8405"/>
          <a:stretch/>
        </p:blipFill>
        <p:spPr>
          <a:xfrm>
            <a:off x="3053746" y="1358272"/>
            <a:ext cx="9138254" cy="5498566"/>
          </a:xfrm>
          <a:prstGeom prst="rect">
            <a:avLst/>
          </a:prstGeom>
        </p:spPr>
      </p:pic>
      <p:sp>
        <p:nvSpPr>
          <p:cNvPr id="21" name="Rectangle: Diagonal Corners Rounded 20">
            <a:extLst>
              <a:ext uri="{FF2B5EF4-FFF2-40B4-BE49-F238E27FC236}">
                <a16:creationId xmlns:a16="http://schemas.microsoft.com/office/drawing/2014/main" id="{B586BA25-524A-4190-B26C-3204125CDD98}"/>
              </a:ext>
            </a:extLst>
          </p:cNvPr>
          <p:cNvSpPr/>
          <p:nvPr/>
        </p:nvSpPr>
        <p:spPr>
          <a:xfrm>
            <a:off x="6096000" y="1342315"/>
            <a:ext cx="6765467" cy="366584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the bottom the option to    download and print quote is   available. </a:t>
            </a:r>
            <a:r>
              <a:rPr lang="en-US" sz="2400" b="1" dirty="0">
                <a:solidFill>
                  <a:schemeClr val="tx1"/>
                </a:solidFill>
                <a:latin typeface="Century Gothic" panose="020B0502020202020204" pitchFamily="34" charset="0"/>
              </a:rPr>
              <a:t>Print Quote </a:t>
            </a:r>
            <a:r>
              <a:rPr lang="en-US" sz="2400" dirty="0">
                <a:solidFill>
                  <a:schemeClr val="tx1"/>
                </a:solidFill>
                <a:latin typeface="Century Gothic" panose="020B0502020202020204" pitchFamily="34" charset="0"/>
              </a:rPr>
              <a:t>will populate   any printer options within the  computer. </a:t>
            </a:r>
            <a:r>
              <a:rPr lang="en-US" sz="2400" b="1" dirty="0">
                <a:solidFill>
                  <a:schemeClr val="tx1"/>
                </a:solidFill>
                <a:latin typeface="Century Gothic" panose="020B0502020202020204" pitchFamily="34" charset="0"/>
              </a:rPr>
              <a:t>Download  Quote </a:t>
            </a:r>
            <a:r>
              <a:rPr lang="en-US" sz="2400" dirty="0">
                <a:solidFill>
                  <a:schemeClr val="tx1"/>
                </a:solidFill>
                <a:latin typeface="Century Gothic" panose="020B0502020202020204" pitchFamily="34" charset="0"/>
              </a:rPr>
              <a:t>will download a copy of the quote in         a PDF to the computer. Make sure       to review carefully before            forwarding to the customer.</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68489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a:extLst>
              <a:ext uri="{28A0092B-C50C-407E-A947-70E740481C1C}">
                <a14:useLocalDpi xmlns:a14="http://schemas.microsoft.com/office/drawing/2010/main" val="0"/>
              </a:ext>
            </a:extLst>
          </a:blip>
          <a:srcRect l="25047" t="18759" b="31257"/>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a:extLst>
              <a:ext uri="{28A0092B-C50C-407E-A947-70E740481C1C}">
                <a14:useLocalDpi xmlns:a14="http://schemas.microsoft.com/office/drawing/2010/main" val="0"/>
              </a:ext>
            </a:extLst>
          </a:blip>
          <a:srcRect l="25047" t="18846" b="31281"/>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033" b="31534"/>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a:extLst>
              <a:ext uri="{28A0092B-C50C-407E-A947-70E740481C1C}">
                <a14:useLocalDpi xmlns:a14="http://schemas.microsoft.com/office/drawing/2010/main" val="0"/>
              </a:ext>
            </a:extLst>
          </a:blip>
          <a:srcRect t="11395"/>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a:extLst>
              <a:ext uri="{28A0092B-C50C-407E-A947-70E740481C1C}">
                <a14:useLocalDpi xmlns:a14="http://schemas.microsoft.com/office/drawing/2010/main" val="0"/>
              </a:ext>
            </a:extLst>
          </a:blip>
          <a:srcRect l="25047" t="18825" b="19357"/>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18855"/>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a:extLst>
              <a:ext uri="{28A0092B-C50C-407E-A947-70E740481C1C}">
                <a14:useLocalDpi xmlns:a14="http://schemas.microsoft.com/office/drawing/2010/main" val="0"/>
              </a:ext>
            </a:extLst>
          </a:blip>
          <a:srcRect l="25047" t="18889"/>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a:extLst>
              <a:ext uri="{28A0092B-C50C-407E-A947-70E740481C1C}">
                <a14:useLocalDpi xmlns:a14="http://schemas.microsoft.com/office/drawing/2010/main" val="0"/>
              </a:ext>
            </a:extLst>
          </a:blip>
          <a:srcRect t="22143"/>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9197"/>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154"/>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a:extLst>
              <a:ext uri="{28A0092B-C50C-407E-A947-70E740481C1C}">
                <a14:useLocalDpi xmlns:a14="http://schemas.microsoft.com/office/drawing/2010/main" val="0"/>
              </a:ext>
            </a:extLst>
          </a:blip>
          <a:srcRect t="21921"/>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a:extLst>
              <a:ext uri="{28A0092B-C50C-407E-A947-70E740481C1C}">
                <a14:useLocalDpi xmlns:a14="http://schemas.microsoft.com/office/drawing/2010/main" val="0"/>
              </a:ext>
            </a:extLst>
          </a:blip>
          <a:srcRect t="11239"/>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8465"/>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8405"/>
          <a:stretch/>
        </p:blipFill>
        <p:spPr>
          <a:xfrm>
            <a:off x="3053746" y="1358272"/>
            <a:ext cx="9138254" cy="5498566"/>
          </a:xfrm>
          <a:prstGeom prst="rect">
            <a:avLst/>
          </a:prstGeom>
        </p:spPr>
      </p:pic>
      <p:pic>
        <p:nvPicPr>
          <p:cNvPr id="7" name="Picture 6">
            <a:extLst>
              <a:ext uri="{FF2B5EF4-FFF2-40B4-BE49-F238E27FC236}">
                <a16:creationId xmlns:a16="http://schemas.microsoft.com/office/drawing/2014/main" id="{E747CFF5-2619-4A74-8203-958F71FA76C8}"/>
              </a:ext>
            </a:extLst>
          </p:cNvPr>
          <p:cNvPicPr>
            <a:picLocks noChangeAspect="1"/>
          </p:cNvPicPr>
          <p:nvPr/>
        </p:nvPicPr>
        <p:blipFill>
          <a:blip r:embed="rId19"/>
          <a:stretch>
            <a:fillRect/>
          </a:stretch>
        </p:blipFill>
        <p:spPr>
          <a:xfrm>
            <a:off x="3208261" y="1357111"/>
            <a:ext cx="4597798" cy="5054650"/>
          </a:xfrm>
          <a:prstGeom prst="rect">
            <a:avLst/>
          </a:prstGeom>
        </p:spPr>
      </p:pic>
      <p:sp>
        <p:nvSpPr>
          <p:cNvPr id="22" name="Rectangle: Diagonal Corners Rounded 21">
            <a:extLst>
              <a:ext uri="{FF2B5EF4-FFF2-40B4-BE49-F238E27FC236}">
                <a16:creationId xmlns:a16="http://schemas.microsoft.com/office/drawing/2014/main" id="{50B14D8A-605D-4E35-851D-A8F7D1315D5A}"/>
              </a:ext>
            </a:extLst>
          </p:cNvPr>
          <p:cNvSpPr/>
          <p:nvPr/>
        </p:nvSpPr>
        <p:spPr>
          <a:xfrm>
            <a:off x="5734927" y="2916611"/>
            <a:ext cx="6747495" cy="3177945"/>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PDF shown will be going through changes to allow the ability to include most of the Policy on 1 – 3 pages. This concludes the Quote Manager walk through. Explore another section or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to go back the main home screen.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785652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C9B3407-F6F3-46E7-A84F-9153C1396DC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6"/>
            <a:ext cx="12207240"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Clicking the 3 dots to the right of the quote also allows the ability to </a:t>
            </a:r>
            <a:r>
              <a:rPr lang="en-US" sz="2400" b="1" dirty="0">
                <a:solidFill>
                  <a:schemeClr val="tx1"/>
                </a:solidFill>
                <a:latin typeface="Century Gothic" panose="020B0502020202020204" pitchFamily="34" charset="0"/>
              </a:rPr>
              <a:t>Edit</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Duplicate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Share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Download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delete </a:t>
            </a:r>
            <a:r>
              <a:rPr lang="en-US" sz="2400" dirty="0">
                <a:solidFill>
                  <a:schemeClr val="tx1"/>
                </a:solidFill>
                <a:latin typeface="Century Gothic" panose="020B0502020202020204" pitchFamily="34" charset="0"/>
              </a:rPr>
              <a:t>the quote.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7" name="Rectangle: Rounded Corners 6">
            <a:extLst>
              <a:ext uri="{FF2B5EF4-FFF2-40B4-BE49-F238E27FC236}">
                <a16:creationId xmlns:a16="http://schemas.microsoft.com/office/drawing/2014/main" id="{2B3FE37F-F056-4E5B-B6C3-F6BDE0183148}"/>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67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8F04D1F-A494-43B1-B358-BA1B2F0B619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4"/>
            <a:ext cx="12207240" cy="6592823"/>
          </a:xfrm>
          <a:prstGeom prst="rect">
            <a:avLst/>
          </a:prstGeom>
        </p:spPr>
      </p:pic>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7" name="Rectangle: Diagonal Corners Rounded 6">
            <a:extLst>
              <a:ext uri="{FF2B5EF4-FFF2-40B4-BE49-F238E27FC236}">
                <a16:creationId xmlns:a16="http://schemas.microsoft.com/office/drawing/2014/main" id="{31DD19BC-DC9B-4B12-BC68-457F2C9EAFAA}"/>
              </a:ext>
            </a:extLst>
          </p:cNvPr>
          <p:cNvSpPr/>
          <p:nvPr/>
        </p:nvSpPr>
        <p:spPr>
          <a:xfrm>
            <a:off x="1828800" y="4667794"/>
            <a:ext cx="10485709" cy="204315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main Policy Manager page now shows </a:t>
            </a:r>
            <a:r>
              <a:rPr lang="en-US" sz="2400" b="1" dirty="0">
                <a:solidFill>
                  <a:schemeClr val="tx1"/>
                </a:solidFill>
                <a:latin typeface="Century Gothic" panose="020B0502020202020204" pitchFamily="34" charset="0"/>
              </a:rPr>
              <a:t>favorited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drafts</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completed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deleted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shared</a:t>
            </a:r>
            <a:r>
              <a:rPr lang="en-US" sz="2400" dirty="0">
                <a:solidFill>
                  <a:schemeClr val="tx1"/>
                </a:solidFill>
                <a:latin typeface="Century Gothic" panose="020B0502020202020204" pitchFamily="34" charset="0"/>
              </a:rPr>
              <a:t> policies. </a:t>
            </a:r>
            <a:r>
              <a:rPr lang="en-US" sz="2400" b="1" dirty="0">
                <a:solidFill>
                  <a:schemeClr val="tx1"/>
                </a:solidFill>
                <a:latin typeface="Century Gothic" panose="020B0502020202020204" pitchFamily="34" charset="0"/>
              </a:rPr>
              <a:t>My Policies </a:t>
            </a:r>
            <a:r>
              <a:rPr lang="en-US" sz="2400" dirty="0">
                <a:solidFill>
                  <a:schemeClr val="tx1"/>
                </a:solidFill>
                <a:latin typeface="Century Gothic" panose="020B0502020202020204" pitchFamily="34" charset="0"/>
              </a:rPr>
              <a:t>will display all quotes and the Search box on the top right allows you to use keywords to search for quotes. </a:t>
            </a:r>
          </a:p>
        </p:txBody>
      </p:sp>
      <p:sp>
        <p:nvSpPr>
          <p:cNvPr id="9" name="Rectangle: Rounded Corners 8">
            <a:extLst>
              <a:ext uri="{FF2B5EF4-FFF2-40B4-BE49-F238E27FC236}">
                <a16:creationId xmlns:a16="http://schemas.microsoft.com/office/drawing/2014/main" id="{DF1358A3-DE32-4E0C-896A-1147360340C2}"/>
              </a:ext>
            </a:extLst>
          </p:cNvPr>
          <p:cNvSpPr/>
          <p:nvPr/>
        </p:nvSpPr>
        <p:spPr>
          <a:xfrm>
            <a:off x="243696" y="2762069"/>
            <a:ext cx="5991641" cy="666932"/>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049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090519FE-4B8F-4CCF-B6BE-49613D4A57C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6"/>
            <a:ext cx="12207240" cy="6592824"/>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7" name="Rectangle: Diagonal Corners Rounded 6">
            <a:extLst>
              <a:ext uri="{FF2B5EF4-FFF2-40B4-BE49-F238E27FC236}">
                <a16:creationId xmlns:a16="http://schemas.microsoft.com/office/drawing/2014/main" id="{F7017783-F508-4050-9FBE-BFB05EC066CF}"/>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Clicking the 3 dots to the right of the quote also allows the ability to </a:t>
            </a:r>
            <a:r>
              <a:rPr lang="en-US" sz="2400" b="1" dirty="0">
                <a:solidFill>
                  <a:schemeClr val="tx1"/>
                </a:solidFill>
                <a:latin typeface="Century Gothic" panose="020B0502020202020204" pitchFamily="34" charset="0"/>
              </a:rPr>
              <a:t>Edit</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Duplicate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Share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Download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delete </a:t>
            </a:r>
            <a:r>
              <a:rPr lang="en-US" sz="2400" dirty="0">
                <a:solidFill>
                  <a:schemeClr val="tx1"/>
                </a:solidFill>
                <a:latin typeface="Century Gothic" panose="020B0502020202020204" pitchFamily="34" charset="0"/>
              </a:rPr>
              <a:t>the Policy. </a:t>
            </a:r>
          </a:p>
        </p:txBody>
      </p:sp>
      <p:sp>
        <p:nvSpPr>
          <p:cNvPr id="8" name="Rectangle: Rounded Corners 7">
            <a:extLst>
              <a:ext uri="{FF2B5EF4-FFF2-40B4-BE49-F238E27FC236}">
                <a16:creationId xmlns:a16="http://schemas.microsoft.com/office/drawing/2014/main" id="{F2B01020-F97D-442C-BCC8-407524A589B1}"/>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269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090519FE-4B8F-4CCF-B6BE-49613D4A57C8}"/>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6"/>
            <a:ext cx="12207240" cy="6592824"/>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8" name="Rectangle: Rounded Corners 7">
            <a:extLst>
              <a:ext uri="{FF2B5EF4-FFF2-40B4-BE49-F238E27FC236}">
                <a16:creationId xmlns:a16="http://schemas.microsoft.com/office/drawing/2014/main" id="{F2B01020-F97D-442C-BCC8-407524A589B1}"/>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F00F1AC-21F1-42D6-B7F3-F47FE9535F48}"/>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In addition, theirs a </a:t>
            </a:r>
            <a:r>
              <a:rPr lang="en-US" sz="2400" b="1" dirty="0">
                <a:solidFill>
                  <a:schemeClr val="tx1"/>
                </a:solidFill>
                <a:latin typeface="Century Gothic" panose="020B0502020202020204" pitchFamily="34" charset="0"/>
              </a:rPr>
              <a:t>Back to the Dashboard </a:t>
            </a:r>
            <a:r>
              <a:rPr lang="en-US" sz="2400" dirty="0">
                <a:solidFill>
                  <a:schemeClr val="tx1"/>
                </a:solidFill>
                <a:latin typeface="Century Gothic" panose="020B0502020202020204" pitchFamily="34" charset="0"/>
              </a:rPr>
              <a:t>link on the top left that takes you back to the main dashboard. Go to the next page to view the process of Sharing an event. </a:t>
            </a:r>
          </a:p>
        </p:txBody>
      </p:sp>
      <p:sp>
        <p:nvSpPr>
          <p:cNvPr id="10" name="Rectangle: Rounded Corners 9">
            <a:extLst>
              <a:ext uri="{FF2B5EF4-FFF2-40B4-BE49-F238E27FC236}">
                <a16:creationId xmlns:a16="http://schemas.microsoft.com/office/drawing/2014/main" id="{9EF9A32C-3A42-4FE5-BC1B-FC0BEA16A04F}"/>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7B3634E-BA8E-4A0E-A1B7-EE7CE948100D}"/>
              </a:ext>
            </a:extLst>
          </p:cNvPr>
          <p:cNvSpPr/>
          <p:nvPr/>
        </p:nvSpPr>
        <p:spPr>
          <a:xfrm>
            <a:off x="200154" y="1090023"/>
            <a:ext cx="1759276" cy="43397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93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13F4B-3EB5-4DF7-B22D-63EF753F0F7C}"/>
              </a:ext>
            </a:extLst>
          </p:cNvPr>
          <p:cNvPicPr>
            <a:picLocks noChangeAspect="1"/>
          </p:cNvPicPr>
          <p:nvPr/>
        </p:nvPicPr>
        <p:blipFill>
          <a:blip r:embed="rId2"/>
          <a:stretch>
            <a:fillRect/>
          </a:stretch>
        </p:blipFill>
        <p:spPr>
          <a:xfrm>
            <a:off x="0" y="454025"/>
            <a:ext cx="12192000" cy="640397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75314" y="5242560"/>
            <a:ext cx="8439195" cy="1468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Sharing a Policy, this can only be done with internal Bridgestone Teammates. Enter the email address and click </a:t>
            </a:r>
            <a:r>
              <a:rPr lang="en-US" sz="2400" b="1" dirty="0">
                <a:solidFill>
                  <a:schemeClr val="tx1"/>
                </a:solidFill>
                <a:latin typeface="Century Gothic" panose="020B0502020202020204" pitchFamily="34" charset="0"/>
              </a:rPr>
              <a:t>Send Email</a:t>
            </a:r>
            <a:r>
              <a:rPr lang="en-US" sz="2400" dirty="0">
                <a:solidFill>
                  <a:schemeClr val="tx1"/>
                </a:solidFill>
                <a:latin typeface="Century Gothic" panose="020B0502020202020204" pitchFamily="34" charset="0"/>
              </a:rPr>
              <a:t>.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1"/>
            <a:ext cx="13026209" cy="15849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934806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8F04D1F-A494-43B1-B358-BA1B2F0B619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4"/>
            <a:ext cx="12207240" cy="6592823"/>
          </a:xfrm>
          <a:prstGeom prst="rect">
            <a:avLst/>
          </a:prstGeom>
        </p:spPr>
      </p:pic>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10" name="Rectangle: Diagonal Corners Rounded 9">
            <a:extLst>
              <a:ext uri="{FF2B5EF4-FFF2-40B4-BE49-F238E27FC236}">
                <a16:creationId xmlns:a16="http://schemas.microsoft.com/office/drawing/2014/main" id="{FCD0CDD1-47ED-41EB-A2CD-A4AA0E458F9E}"/>
              </a:ext>
            </a:extLst>
          </p:cNvPr>
          <p:cNvSpPr/>
          <p:nvPr/>
        </p:nvSpPr>
        <p:spPr>
          <a:xfrm>
            <a:off x="1828800" y="4667794"/>
            <a:ext cx="10485709" cy="151529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editing a policy, all changes made will automatically be saved to the existing quote. Clicking </a:t>
            </a:r>
            <a:r>
              <a:rPr lang="en-US" sz="2400" b="1" dirty="0">
                <a:solidFill>
                  <a:schemeClr val="tx1"/>
                </a:solidFill>
                <a:latin typeface="Century Gothic" panose="020B0502020202020204" pitchFamily="34" charset="0"/>
              </a:rPr>
              <a:t>Create New Policy </a:t>
            </a:r>
            <a:r>
              <a:rPr lang="en-US" sz="2400" dirty="0">
                <a:solidFill>
                  <a:schemeClr val="tx1"/>
                </a:solidFill>
                <a:latin typeface="Century Gothic" panose="020B0502020202020204" pitchFamily="34" charset="0"/>
              </a:rPr>
              <a:t>will initiate a new Quote which will continue in the following pages. </a:t>
            </a:r>
          </a:p>
        </p:txBody>
      </p:sp>
    </p:spTree>
    <p:extLst>
      <p:ext uri="{BB962C8B-B14F-4D97-AF65-F5344CB8AC3E}">
        <p14:creationId xmlns:p14="http://schemas.microsoft.com/office/powerpoint/2010/main" val="329166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7">
            <a:extLst>
              <a:ext uri="{FF2B5EF4-FFF2-40B4-BE49-F238E27FC236}">
                <a16:creationId xmlns:a16="http://schemas.microsoft.com/office/drawing/2014/main" id="{2FC3FC01-1935-447F-9220-0E88D6AC9DE7}"/>
              </a:ext>
            </a:extLst>
          </p:cNvPr>
          <p:cNvSpPr/>
          <p:nvPr/>
        </p:nvSpPr>
        <p:spPr>
          <a:xfrm>
            <a:off x="3818627" y="29847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any time, the ability to click on a section on the </a:t>
            </a:r>
            <a:r>
              <a:rPr lang="en-US" sz="2400" b="1" dirty="0">
                <a:solidFill>
                  <a:schemeClr val="tx1"/>
                </a:solidFill>
                <a:latin typeface="Century Gothic" panose="020B0502020202020204" pitchFamily="34" charset="0"/>
              </a:rPr>
              <a:t>left </a:t>
            </a:r>
            <a:r>
              <a:rPr lang="en-US" sz="2400" dirty="0">
                <a:solidFill>
                  <a:schemeClr val="tx1"/>
                </a:solidFill>
                <a:latin typeface="Century Gothic" panose="020B0502020202020204" pitchFamily="34" charset="0"/>
              </a:rPr>
              <a:t>will take you to the start of that section. This will be available throughout the guide. Also, clicking the </a:t>
            </a:r>
            <a:r>
              <a:rPr lang="en-US" sz="2400" b="1" dirty="0">
                <a:solidFill>
                  <a:schemeClr val="tx1"/>
                </a:solidFill>
                <a:latin typeface="Century Gothic" panose="020B0502020202020204" pitchFamily="34" charset="0"/>
              </a:rPr>
              <a:t>Tire Advisor logo </a:t>
            </a:r>
            <a:r>
              <a:rPr lang="en-US" sz="2400" dirty="0">
                <a:solidFill>
                  <a:schemeClr val="tx1"/>
                </a:solidFill>
                <a:latin typeface="Century Gothic" panose="020B0502020202020204" pitchFamily="34" charset="0"/>
              </a:rPr>
              <a:t>on the top right will take you back to the main splash page. </a:t>
            </a:r>
          </a:p>
        </p:txBody>
      </p:sp>
      <p:sp>
        <p:nvSpPr>
          <p:cNvPr id="11" name="Rectangle: Rounded Corners 10">
            <a:extLst>
              <a:ext uri="{FF2B5EF4-FFF2-40B4-BE49-F238E27FC236}">
                <a16:creationId xmlns:a16="http://schemas.microsoft.com/office/drawing/2014/main" id="{9E39B815-B707-4B37-B164-91FAD4408320}"/>
              </a:ext>
            </a:extLst>
          </p:cNvPr>
          <p:cNvSpPr/>
          <p:nvPr/>
        </p:nvSpPr>
        <p:spPr>
          <a:xfrm>
            <a:off x="243696" y="2762068"/>
            <a:ext cx="2145821" cy="369049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835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Diagonal Corners Rounded 11">
            <a:extLst>
              <a:ext uri="{FF2B5EF4-FFF2-40B4-BE49-F238E27FC236}">
                <a16:creationId xmlns:a16="http://schemas.microsoft.com/office/drawing/2014/main" id="{73A08E13-C96D-4289-BD4F-1ADF12C83FC9}"/>
              </a:ext>
            </a:extLst>
          </p:cNvPr>
          <p:cNvSpPr/>
          <p:nvPr/>
        </p:nvSpPr>
        <p:spPr>
          <a:xfrm>
            <a:off x="5891842" y="3493698"/>
            <a:ext cx="6547450" cy="284671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Start the Policy by first typing the   name of the quote in the “</a:t>
            </a:r>
            <a:r>
              <a:rPr lang="en-US" sz="2400" b="1" dirty="0">
                <a:solidFill>
                  <a:schemeClr val="tx1"/>
                </a:solidFill>
                <a:latin typeface="Century Gothic" panose="020B0502020202020204" pitchFamily="34" charset="0"/>
              </a:rPr>
              <a:t>Name of Quote</a:t>
            </a:r>
            <a:r>
              <a:rPr lang="en-US" sz="2400" dirty="0">
                <a:solidFill>
                  <a:schemeClr val="tx1"/>
                </a:solidFill>
                <a:latin typeface="Century Gothic" panose="020B0502020202020204" pitchFamily="34" charset="0"/>
              </a:rPr>
              <a:t>” section. Try to be specific in using content like Customer Name/Location and date(Bob’s Trucking 3.9.2021). Once complete, click </a:t>
            </a:r>
            <a:r>
              <a:rPr lang="en-US" sz="2400" b="1" dirty="0">
                <a:solidFill>
                  <a:schemeClr val="tx1"/>
                </a:solidFill>
                <a:latin typeface="Century Gothic" panose="020B0502020202020204" pitchFamily="34" charset="0"/>
              </a:rPr>
              <a:t>enter or tab</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2405875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2" name="Picture 1">
            <a:extLst>
              <a:ext uri="{FF2B5EF4-FFF2-40B4-BE49-F238E27FC236}">
                <a16:creationId xmlns:a16="http://schemas.microsoft.com/office/drawing/2014/main" id="{FD793553-CCDC-4E77-9006-878383397E81}"/>
              </a:ext>
            </a:extLst>
          </p:cNvPr>
          <p:cNvPicPr>
            <a:picLocks noChangeAspect="1"/>
          </p:cNvPicPr>
          <p:nvPr/>
        </p:nvPicPr>
        <p:blipFill rotWithShape="1">
          <a:blip r:embed="rId7"/>
          <a:srcRect r="1014"/>
          <a:stretch/>
        </p:blipFill>
        <p:spPr>
          <a:xfrm>
            <a:off x="0" y="1328468"/>
            <a:ext cx="12192000" cy="879894"/>
          </a:xfrm>
          <a:prstGeom prst="rect">
            <a:avLst/>
          </a:prstGeom>
        </p:spPr>
      </p:pic>
      <p:sp>
        <p:nvSpPr>
          <p:cNvPr id="9" name="Rectangle: Diagonal Corners Rounded 8">
            <a:extLst>
              <a:ext uri="{FF2B5EF4-FFF2-40B4-BE49-F238E27FC236}">
                <a16:creationId xmlns:a16="http://schemas.microsoft.com/office/drawing/2014/main" id="{26BD08AD-30AD-431F-AAF4-8624659AD861}"/>
              </a:ext>
            </a:extLst>
          </p:cNvPr>
          <p:cNvSpPr/>
          <p:nvPr/>
        </p:nvSpPr>
        <p:spPr>
          <a:xfrm>
            <a:off x="6685473" y="2467156"/>
            <a:ext cx="5891842" cy="3752490"/>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Then proceed to entering general </a:t>
            </a:r>
            <a:r>
              <a:rPr lang="en-US" sz="2400" b="1" dirty="0">
                <a:solidFill>
                  <a:schemeClr val="tx1"/>
                </a:solidFill>
                <a:latin typeface="Century Gothic" panose="020B0502020202020204" pitchFamily="34" charset="0"/>
              </a:rPr>
              <a:t>Customer Information </a:t>
            </a:r>
            <a:r>
              <a:rPr lang="en-US" sz="2400" dirty="0">
                <a:solidFill>
                  <a:schemeClr val="tx1"/>
                </a:solidFill>
                <a:latin typeface="Century Gothic" panose="020B0502020202020204" pitchFamily="34" charset="0"/>
              </a:rPr>
              <a:t>seen here on the screen. **IMPORTANT**: Check with    your local BCS rep before    setting up a NAC customer.         It is imperative that we follow  specs as outlined with that  Fleet’s corporate policy.</a:t>
            </a:r>
          </a:p>
        </p:txBody>
      </p:sp>
    </p:spTree>
    <p:extLst>
      <p:ext uri="{BB962C8B-B14F-4D97-AF65-F5344CB8AC3E}">
        <p14:creationId xmlns:p14="http://schemas.microsoft.com/office/powerpoint/2010/main" val="4009300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7237AF-E01E-4A31-8E04-AE37781BC810}"/>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19076" b="31287"/>
          <a:stretch/>
        </p:blipFill>
        <p:spPr>
          <a:xfrm>
            <a:off x="3053750" y="2219323"/>
            <a:ext cx="9138250" cy="3509170"/>
          </a:xfrm>
          <a:prstGeom prst="rect">
            <a:avLst/>
          </a:prstGeom>
        </p:spPr>
      </p:pic>
      <p:pic>
        <p:nvPicPr>
          <p:cNvPr id="12" name="Picture 11">
            <a:extLst>
              <a:ext uri="{FF2B5EF4-FFF2-40B4-BE49-F238E27FC236}">
                <a16:creationId xmlns:a16="http://schemas.microsoft.com/office/drawing/2014/main" id="{4B2C6CD0-7F65-4268-83E3-681D8B890813}"/>
              </a:ext>
            </a:extLst>
          </p:cNvPr>
          <p:cNvPicPr>
            <a:picLocks noChangeAspect="1"/>
          </p:cNvPicPr>
          <p:nvPr/>
        </p:nvPicPr>
        <p:blipFill rotWithShape="1">
          <a:blip r:embed="rId9"/>
          <a:srcRect r="1014"/>
          <a:stretch/>
        </p:blipFill>
        <p:spPr>
          <a:xfrm>
            <a:off x="0" y="1328468"/>
            <a:ext cx="12192000" cy="879894"/>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D2EA48DC-CCE1-4D25-AD70-B35B40B9C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3749" y="2227810"/>
            <a:ext cx="9138249" cy="4630189"/>
          </a:xfrm>
          <a:prstGeom prst="rect">
            <a:avLst/>
          </a:prstGeom>
        </p:spPr>
      </p:pic>
      <p:sp>
        <p:nvSpPr>
          <p:cNvPr id="13" name="Rectangle: Diagonal Corners Rounded 12">
            <a:extLst>
              <a:ext uri="{FF2B5EF4-FFF2-40B4-BE49-F238E27FC236}">
                <a16:creationId xmlns:a16="http://schemas.microsoft.com/office/drawing/2014/main" id="{E3AEB8F7-D8EC-4ECF-AFC8-30991E2EE262}"/>
              </a:ext>
            </a:extLst>
          </p:cNvPr>
          <p:cNvSpPr/>
          <p:nvPr/>
        </p:nvSpPr>
        <p:spPr>
          <a:xfrm>
            <a:off x="7496175" y="3743325"/>
            <a:ext cx="4895491"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reaching </a:t>
            </a:r>
            <a:r>
              <a:rPr lang="en-US" sz="2400" b="1" dirty="0">
                <a:solidFill>
                  <a:schemeClr val="tx1"/>
                </a:solidFill>
                <a:latin typeface="Century Gothic" panose="020B0502020202020204" pitchFamily="34" charset="0"/>
              </a:rPr>
              <a:t>Policy  Type</a:t>
            </a:r>
            <a:r>
              <a:rPr lang="en-US" sz="2400" dirty="0">
                <a:solidFill>
                  <a:schemeClr val="tx1"/>
                </a:solidFill>
                <a:latin typeface="Century Gothic" panose="020B0502020202020204" pitchFamily="34" charset="0"/>
              </a:rPr>
              <a:t>, click the drop down to display options. </a:t>
            </a:r>
          </a:p>
        </p:txBody>
      </p:sp>
    </p:spTree>
    <p:extLst>
      <p:ext uri="{BB962C8B-B14F-4D97-AF65-F5344CB8AC3E}">
        <p14:creationId xmlns:p14="http://schemas.microsoft.com/office/powerpoint/2010/main" val="1150045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9923C7-A12D-4688-9FD9-711CA0A1EC89}"/>
              </a:ext>
            </a:extLst>
          </p:cNvPr>
          <p:cNvPicPr>
            <a:picLocks noChangeAspect="1"/>
          </p:cNvPicPr>
          <p:nvPr/>
        </p:nvPicPr>
        <p:blipFill rotWithShape="1">
          <a:blip r:embed="rId8"/>
          <a:srcRect r="1014"/>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B09BFD8E-21A1-4496-90CC-7025AA816D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3750" y="2219324"/>
            <a:ext cx="9138250" cy="4641327"/>
          </a:xfrm>
          <a:prstGeom prst="rect">
            <a:avLst/>
          </a:prstGeom>
        </p:spPr>
      </p:pic>
      <p:sp>
        <p:nvSpPr>
          <p:cNvPr id="13" name="Rectangle: Diagonal Corners Rounded 12">
            <a:extLst>
              <a:ext uri="{FF2B5EF4-FFF2-40B4-BE49-F238E27FC236}">
                <a16:creationId xmlns:a16="http://schemas.microsoft.com/office/drawing/2014/main" id="{934C0083-6C8C-4312-98E6-2193CAA6E20B}"/>
              </a:ext>
            </a:extLst>
          </p:cNvPr>
          <p:cNvSpPr/>
          <p:nvPr/>
        </p:nvSpPr>
        <p:spPr>
          <a:xfrm>
            <a:off x="7806059" y="4541268"/>
            <a:ext cx="4604658"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Policy Type </a:t>
            </a:r>
            <a:r>
              <a:rPr lang="en-US" sz="2400" b="1" dirty="0">
                <a:solidFill>
                  <a:schemeClr val="tx1"/>
                </a:solidFill>
                <a:latin typeface="Century Gothic" panose="020B0502020202020204" pitchFamily="34" charset="0"/>
              </a:rPr>
              <a:t>select standard </a:t>
            </a:r>
            <a:r>
              <a:rPr lang="en-US" sz="2400"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133455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C9B3407-F6F3-46E7-A84F-9153C1396DC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265176"/>
            <a:ext cx="12207240"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In addition, theirs a </a:t>
            </a:r>
            <a:r>
              <a:rPr lang="en-US" sz="2400" b="1" dirty="0">
                <a:solidFill>
                  <a:schemeClr val="tx1"/>
                </a:solidFill>
                <a:latin typeface="Century Gothic" panose="020B0502020202020204" pitchFamily="34" charset="0"/>
              </a:rPr>
              <a:t>Back to the Dashboard </a:t>
            </a:r>
            <a:r>
              <a:rPr lang="en-US" sz="2400" dirty="0">
                <a:solidFill>
                  <a:schemeClr val="tx1"/>
                </a:solidFill>
                <a:latin typeface="Century Gothic" panose="020B0502020202020204" pitchFamily="34" charset="0"/>
              </a:rPr>
              <a:t>link on the top left that takes you back to the main dashboard. Go to the next page to view the process of Sharing an event.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7" name="Rectangle: Rounded Corners 6">
            <a:extLst>
              <a:ext uri="{FF2B5EF4-FFF2-40B4-BE49-F238E27FC236}">
                <a16:creationId xmlns:a16="http://schemas.microsoft.com/office/drawing/2014/main" id="{2B3FE37F-F056-4E5B-B6C3-F6BDE0183148}"/>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BE023B-9911-40A5-9711-844ACA167C26}"/>
              </a:ext>
            </a:extLst>
          </p:cNvPr>
          <p:cNvSpPr/>
          <p:nvPr/>
        </p:nvSpPr>
        <p:spPr>
          <a:xfrm>
            <a:off x="200154" y="1090023"/>
            <a:ext cx="1759276" cy="43397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671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13090816-9B68-4587-B69C-EA43EAC6214B}"/>
              </a:ext>
            </a:extLst>
          </p:cNvPr>
          <p:cNvPicPr>
            <a:picLocks noChangeAspect="1"/>
          </p:cNvPicPr>
          <p:nvPr/>
        </p:nvPicPr>
        <p:blipFill rotWithShape="1">
          <a:blip r:embed="rId9"/>
          <a:srcRect r="1014"/>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B2FF20DA-599D-48BB-9A2A-63AECE42B8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3750" y="2216868"/>
            <a:ext cx="9138250" cy="4620037"/>
          </a:xfrm>
          <a:prstGeom prst="rect">
            <a:avLst/>
          </a:prstGeom>
        </p:spPr>
      </p:pic>
      <p:sp>
        <p:nvSpPr>
          <p:cNvPr id="14" name="Rectangle: Diagonal Corners Rounded 13">
            <a:extLst>
              <a:ext uri="{FF2B5EF4-FFF2-40B4-BE49-F238E27FC236}">
                <a16:creationId xmlns:a16="http://schemas.microsoft.com/office/drawing/2014/main" id="{9894301E-DF23-4FAB-9E6E-D19FFE75B7CB}"/>
              </a:ext>
            </a:extLst>
          </p:cNvPr>
          <p:cNvSpPr/>
          <p:nvPr/>
        </p:nvSpPr>
        <p:spPr>
          <a:xfrm>
            <a:off x="6986947" y="1861486"/>
            <a:ext cx="5381266"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a:t>
            </a:r>
            <a:r>
              <a:rPr lang="en-US" sz="2400" b="1" dirty="0">
                <a:solidFill>
                  <a:schemeClr val="tx1"/>
                </a:solidFill>
                <a:latin typeface="Century Gothic" panose="020B0502020202020204" pitchFamily="34" charset="0"/>
              </a:rPr>
              <a:t>Product Type</a:t>
            </a:r>
            <a:r>
              <a:rPr lang="en-US" sz="2400" dirty="0">
                <a:solidFill>
                  <a:schemeClr val="tx1"/>
                </a:solidFill>
                <a:latin typeface="Century Gothic" panose="020B0502020202020204" pitchFamily="34" charset="0"/>
              </a:rPr>
              <a:t>, multiple options are available. Select and click the one that fits this </a:t>
            </a:r>
            <a:r>
              <a:rPr lang="en-US" sz="2400" b="1" dirty="0">
                <a:solidFill>
                  <a:schemeClr val="tx1"/>
                </a:solidFill>
                <a:latin typeface="Century Gothic" panose="020B0502020202020204" pitchFamily="34" charset="0"/>
              </a:rPr>
              <a:t>policy quote</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917306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14" name="Picture 13">
            <a:extLst>
              <a:ext uri="{FF2B5EF4-FFF2-40B4-BE49-F238E27FC236}">
                <a16:creationId xmlns:a16="http://schemas.microsoft.com/office/drawing/2014/main" id="{0AB5F04D-8970-492C-A0B2-5EF316BF2E7C}"/>
              </a:ext>
            </a:extLst>
          </p:cNvPr>
          <p:cNvPicPr>
            <a:picLocks noChangeAspect="1"/>
          </p:cNvPicPr>
          <p:nvPr/>
        </p:nvPicPr>
        <p:blipFill rotWithShape="1">
          <a:blip r:embed="rId10"/>
          <a:srcRect r="1014"/>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5DB43B04-37A4-490E-9A93-2A99CC5FFB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3750" y="2219324"/>
            <a:ext cx="9138250" cy="4638676"/>
          </a:xfrm>
          <a:prstGeom prst="rect">
            <a:avLst/>
          </a:prstGeom>
        </p:spPr>
      </p:pic>
      <p:sp>
        <p:nvSpPr>
          <p:cNvPr id="15" name="Rectangle: Diagonal Corners Rounded 14">
            <a:extLst>
              <a:ext uri="{FF2B5EF4-FFF2-40B4-BE49-F238E27FC236}">
                <a16:creationId xmlns:a16="http://schemas.microsoft.com/office/drawing/2014/main" id="{C33F5779-3BAE-4AB8-92AE-40761D566FE2}"/>
              </a:ext>
            </a:extLst>
          </p:cNvPr>
          <p:cNvSpPr/>
          <p:nvPr/>
        </p:nvSpPr>
        <p:spPr>
          <a:xfrm>
            <a:off x="6986947" y="1861486"/>
            <a:ext cx="5381266"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Segment, the options of </a:t>
            </a:r>
            <a:r>
              <a:rPr lang="en-US" sz="2400" b="1" dirty="0">
                <a:solidFill>
                  <a:schemeClr val="tx1"/>
                </a:solidFill>
                <a:latin typeface="Century Gothic" panose="020B0502020202020204" pitchFamily="34" charset="0"/>
              </a:rPr>
              <a:t>Truck Tires </a:t>
            </a:r>
            <a:r>
              <a:rPr lang="en-US" sz="2400" dirty="0">
                <a:solidFill>
                  <a:schemeClr val="tx1"/>
                </a:solidFill>
                <a:latin typeface="Century Gothic" panose="020B0502020202020204" pitchFamily="34" charset="0"/>
              </a:rPr>
              <a:t>and </a:t>
            </a:r>
            <a:r>
              <a:rPr lang="en-US" sz="2400" b="1" dirty="0">
                <a:solidFill>
                  <a:schemeClr val="tx1"/>
                </a:solidFill>
                <a:latin typeface="Century Gothic" panose="020B0502020202020204" pitchFamily="34" charset="0"/>
              </a:rPr>
              <a:t>Light Truck    </a:t>
            </a:r>
            <a:r>
              <a:rPr lang="en-US" sz="2400" dirty="0">
                <a:solidFill>
                  <a:schemeClr val="tx1"/>
                </a:solidFill>
                <a:latin typeface="Century Gothic" panose="020B0502020202020204" pitchFamily="34" charset="0"/>
              </a:rPr>
              <a:t>are available. Click on one    to select. </a:t>
            </a:r>
          </a:p>
        </p:txBody>
      </p:sp>
    </p:spTree>
    <p:extLst>
      <p:ext uri="{BB962C8B-B14F-4D97-AF65-F5344CB8AC3E}">
        <p14:creationId xmlns:p14="http://schemas.microsoft.com/office/powerpoint/2010/main" val="3134180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998D934-465E-4584-BC38-F5D068F20A80}"/>
              </a:ext>
            </a:extLst>
          </p:cNvPr>
          <p:cNvPicPr>
            <a:picLocks noChangeAspect="1"/>
          </p:cNvPicPr>
          <p:nvPr/>
        </p:nvPicPr>
        <p:blipFill rotWithShape="1">
          <a:blip r:embed="rId11"/>
          <a:srcRect r="1014"/>
          <a:stretch/>
        </p:blipFill>
        <p:spPr>
          <a:xfrm>
            <a:off x="0" y="1328468"/>
            <a:ext cx="12192000" cy="879894"/>
          </a:xfrm>
          <a:prstGeom prst="rect">
            <a:avLst/>
          </a:prstGeom>
        </p:spPr>
      </p:pic>
      <p:sp>
        <p:nvSpPr>
          <p:cNvPr id="17" name="Rectangle: Rounded Corners 16">
            <a:extLst>
              <a:ext uri="{FF2B5EF4-FFF2-40B4-BE49-F238E27FC236}">
                <a16:creationId xmlns:a16="http://schemas.microsoft.com/office/drawing/2014/main" id="{7953297D-8C30-48C7-826F-B7FFD21940E6}"/>
              </a:ext>
            </a:extLst>
          </p:cNvPr>
          <p:cNvSpPr/>
          <p:nvPr/>
        </p:nvSpPr>
        <p:spPr>
          <a:xfrm>
            <a:off x="6848475" y="5086350"/>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 text, application, email&#10;&#10;Description automatically generated">
            <a:extLst>
              <a:ext uri="{FF2B5EF4-FFF2-40B4-BE49-F238E27FC236}">
                <a16:creationId xmlns:a16="http://schemas.microsoft.com/office/drawing/2014/main" id="{6956537F-7F1B-44BA-84CC-F8B3CEBED7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3751" y="2219325"/>
            <a:ext cx="9138250" cy="4638676"/>
          </a:xfrm>
          <a:prstGeom prst="rect">
            <a:avLst/>
          </a:prstGeom>
        </p:spPr>
      </p:pic>
      <p:sp>
        <p:nvSpPr>
          <p:cNvPr id="16" name="Rectangle: Diagonal Corners Rounded 15">
            <a:extLst>
              <a:ext uri="{FF2B5EF4-FFF2-40B4-BE49-F238E27FC236}">
                <a16:creationId xmlns:a16="http://schemas.microsoft.com/office/drawing/2014/main" id="{37BE076E-EB7A-4B82-B492-72859B15CEE9}"/>
              </a:ext>
            </a:extLst>
          </p:cNvPr>
          <p:cNvSpPr/>
          <p:nvPr/>
        </p:nvSpPr>
        <p:spPr>
          <a:xfrm>
            <a:off x="5495925" y="2333625"/>
            <a:ext cx="6930451"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All content within this section is optional, but recommended to ensure  information and policy is represented accurately. After all Customer Information is complete, click on the  next section </a:t>
            </a:r>
            <a:r>
              <a:rPr lang="en-US" sz="2400" b="1" dirty="0">
                <a:solidFill>
                  <a:schemeClr val="tx1"/>
                </a:solidFill>
                <a:latin typeface="Century Gothic" panose="020B0502020202020204" pitchFamily="34" charset="0"/>
              </a:rPr>
              <a:t>Your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Team Info. </a:t>
            </a:r>
          </a:p>
        </p:txBody>
      </p:sp>
    </p:spTree>
    <p:extLst>
      <p:ext uri="{BB962C8B-B14F-4D97-AF65-F5344CB8AC3E}">
        <p14:creationId xmlns:p14="http://schemas.microsoft.com/office/powerpoint/2010/main" val="14087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BA849E4C-52E1-459D-BB1B-86400A723C9D}"/>
              </a:ext>
            </a:extLst>
          </p:cNvPr>
          <p:cNvPicPr>
            <a:picLocks noChangeAspect="1"/>
          </p:cNvPicPr>
          <p:nvPr/>
        </p:nvPicPr>
        <p:blipFill rotWithShape="1">
          <a:blip r:embed="rId12"/>
          <a:srcRect r="1014"/>
          <a:stretch/>
        </p:blipFill>
        <p:spPr>
          <a:xfrm>
            <a:off x="0" y="1328468"/>
            <a:ext cx="12192000" cy="879894"/>
          </a:xfrm>
          <a:prstGeom prst="rect">
            <a:avLst/>
          </a:prstGeom>
        </p:spPr>
      </p:pic>
      <p:sp>
        <p:nvSpPr>
          <p:cNvPr id="17" name="Rectangle: Diagonal Corners Rounded 16">
            <a:extLst>
              <a:ext uri="{FF2B5EF4-FFF2-40B4-BE49-F238E27FC236}">
                <a16:creationId xmlns:a16="http://schemas.microsoft.com/office/drawing/2014/main" id="{C570B911-CCE8-44D4-9D0B-F854CB29B08D}"/>
              </a:ext>
            </a:extLst>
          </p:cNvPr>
          <p:cNvSpPr/>
          <p:nvPr/>
        </p:nvSpPr>
        <p:spPr>
          <a:xfrm>
            <a:off x="3045215" y="2910515"/>
            <a:ext cx="6101571" cy="160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each section, the ability to go back to the </a:t>
            </a:r>
            <a:r>
              <a:rPr lang="en-US" sz="2400" b="1" dirty="0">
                <a:solidFill>
                  <a:schemeClr val="tx1"/>
                </a:solidFill>
                <a:latin typeface="Century Gothic" panose="020B0502020202020204" pitchFamily="34" charset="0"/>
              </a:rPr>
              <a:t>Previous</a:t>
            </a:r>
            <a:r>
              <a:rPr lang="en-US" sz="2400" dirty="0">
                <a:solidFill>
                  <a:schemeClr val="tx1"/>
                </a:solidFill>
                <a:latin typeface="Century Gothic" panose="020B0502020202020204" pitchFamily="34" charset="0"/>
              </a:rPr>
              <a:t> section is available at the top of each page. </a:t>
            </a:r>
            <a:endParaRPr lang="en-US" sz="2400" b="1" dirty="0">
              <a:solidFill>
                <a:schemeClr val="tx1"/>
              </a:solidFill>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46FD078E-1957-43E9-A18C-799C0A7BC039}"/>
              </a:ext>
            </a:extLst>
          </p:cNvPr>
          <p:cNvSpPr/>
          <p:nvPr/>
        </p:nvSpPr>
        <p:spPr>
          <a:xfrm>
            <a:off x="6761312" y="2333983"/>
            <a:ext cx="1723126"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21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BA849E4C-52E1-459D-BB1B-86400A723C9D}"/>
              </a:ext>
            </a:extLst>
          </p:cNvPr>
          <p:cNvPicPr>
            <a:picLocks noChangeAspect="1"/>
          </p:cNvPicPr>
          <p:nvPr/>
        </p:nvPicPr>
        <p:blipFill rotWithShape="1">
          <a:blip r:embed="rId12"/>
          <a:srcRect r="1014"/>
          <a:stretch/>
        </p:blipFill>
        <p:spPr>
          <a:xfrm>
            <a:off x="0" y="1328468"/>
            <a:ext cx="12192000" cy="879894"/>
          </a:xfrm>
          <a:prstGeom prst="rect">
            <a:avLst/>
          </a:prstGeom>
        </p:spPr>
      </p:pic>
      <p:sp>
        <p:nvSpPr>
          <p:cNvPr id="15" name="Rectangle: Diagonal Corners Rounded 14">
            <a:extLst>
              <a:ext uri="{FF2B5EF4-FFF2-40B4-BE49-F238E27FC236}">
                <a16:creationId xmlns:a16="http://schemas.microsoft.com/office/drawing/2014/main" id="{60108551-82E1-42B5-A3A5-703C42A517B2}"/>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involve entering the Team Info for the quote. To insert a logo, the first option is to upload from a computer. To do this click </a:t>
            </a:r>
            <a:r>
              <a:rPr lang="en-US" sz="2400" b="1" dirty="0">
                <a:solidFill>
                  <a:schemeClr val="tx1"/>
                </a:solidFill>
                <a:latin typeface="Century Gothic" panose="020B0502020202020204" pitchFamily="34" charset="0"/>
              </a:rPr>
              <a:t>upload from your computer</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283026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5" name="Picture 14">
            <a:extLst>
              <a:ext uri="{FF2B5EF4-FFF2-40B4-BE49-F238E27FC236}">
                <a16:creationId xmlns:a16="http://schemas.microsoft.com/office/drawing/2014/main" id="{64723F83-4920-4287-A2BB-A39081FDF7BB}"/>
              </a:ext>
            </a:extLst>
          </p:cNvPr>
          <p:cNvPicPr>
            <a:picLocks noChangeAspect="1"/>
          </p:cNvPicPr>
          <p:nvPr/>
        </p:nvPicPr>
        <p:blipFill rotWithShape="1">
          <a:blip r:embed="rId12"/>
          <a:srcRect r="1014"/>
          <a:stretch/>
        </p:blipFill>
        <p:spPr>
          <a:xfrm>
            <a:off x="0" y="1328468"/>
            <a:ext cx="12192000" cy="879894"/>
          </a:xfrm>
          <a:prstGeom prst="rect">
            <a:avLst/>
          </a:prstGeom>
        </p:spPr>
      </p:pic>
      <p:pic>
        <p:nvPicPr>
          <p:cNvPr id="14" name="Picture 13">
            <a:extLst>
              <a:ext uri="{FF2B5EF4-FFF2-40B4-BE49-F238E27FC236}">
                <a16:creationId xmlns:a16="http://schemas.microsoft.com/office/drawing/2014/main" id="{6ADDE32A-01DB-476E-883A-C0D57A119D8B}"/>
              </a:ext>
            </a:extLst>
          </p:cNvPr>
          <p:cNvPicPr>
            <a:picLocks noChangeAspect="1"/>
          </p:cNvPicPr>
          <p:nvPr/>
        </p:nvPicPr>
        <p:blipFill rotWithShape="1">
          <a:blip r:embed="rId13">
            <a:extLst>
              <a:ext uri="{28A0092B-C50C-407E-A947-70E740481C1C}">
                <a14:useLocalDpi xmlns:a14="http://schemas.microsoft.com/office/drawing/2010/main" val="0"/>
              </a:ext>
            </a:extLst>
          </a:blip>
          <a:srcRect l="18046" t="4144" r="18282" b="11354"/>
          <a:stretch/>
        </p:blipFill>
        <p:spPr>
          <a:xfrm>
            <a:off x="2566987" y="1663128"/>
            <a:ext cx="7762876" cy="5072663"/>
          </a:xfrm>
          <a:prstGeom prst="rect">
            <a:avLst/>
          </a:prstGeom>
        </p:spPr>
      </p:pic>
      <p:sp>
        <p:nvSpPr>
          <p:cNvPr id="17" name="Rectangle: Diagonal Corners Rounded 16">
            <a:extLst>
              <a:ext uri="{FF2B5EF4-FFF2-40B4-BE49-F238E27FC236}">
                <a16:creationId xmlns:a16="http://schemas.microsoft.com/office/drawing/2014/main" id="{2A2835D9-3730-4BDF-B22D-82812AE964D1}"/>
              </a:ext>
            </a:extLst>
          </p:cNvPr>
          <p:cNvSpPr/>
          <p:nvPr/>
        </p:nvSpPr>
        <p:spPr>
          <a:xfrm>
            <a:off x="-333374" y="4075354"/>
            <a:ext cx="5753100" cy="143916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will populate a file explorer on your computer. Find the image file and click </a:t>
            </a:r>
            <a:r>
              <a:rPr lang="en-US" sz="2400" b="1" dirty="0">
                <a:solidFill>
                  <a:schemeClr val="tx1"/>
                </a:solidFill>
                <a:latin typeface="Century Gothic" panose="020B0502020202020204" pitchFamily="34" charset="0"/>
              </a:rPr>
              <a:t>Open</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596444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477D0AD3-B9CC-4506-B9CF-FE65A6F70948}"/>
              </a:ext>
            </a:extLst>
          </p:cNvPr>
          <p:cNvPicPr>
            <a:picLocks noChangeAspect="1"/>
          </p:cNvPicPr>
          <p:nvPr/>
        </p:nvPicPr>
        <p:blipFill rotWithShape="1">
          <a:blip r:embed="rId14"/>
          <a:srcRect r="1014"/>
          <a:stretch/>
        </p:blipFill>
        <p:spPr>
          <a:xfrm>
            <a:off x="0" y="1328468"/>
            <a:ext cx="12192000" cy="879894"/>
          </a:xfrm>
          <a:prstGeom prst="rect">
            <a:avLst/>
          </a:prstGeom>
        </p:spPr>
      </p:pic>
      <p:cxnSp>
        <p:nvCxnSpPr>
          <p:cNvPr id="19" name="Straight Arrow Connector 18">
            <a:extLst>
              <a:ext uri="{FF2B5EF4-FFF2-40B4-BE49-F238E27FC236}">
                <a16:creationId xmlns:a16="http://schemas.microsoft.com/office/drawing/2014/main" id="{50D2B1DB-2685-489A-AB99-B221E57D01EA}"/>
              </a:ext>
            </a:extLst>
          </p:cNvPr>
          <p:cNvCxnSpPr/>
          <p:nvPr/>
        </p:nvCxnSpPr>
        <p:spPr>
          <a:xfrm flipV="1">
            <a:off x="7806059" y="2483861"/>
            <a:ext cx="1452241" cy="221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Diagonal Corners Rounded 19">
            <a:extLst>
              <a:ext uri="{FF2B5EF4-FFF2-40B4-BE49-F238E27FC236}">
                <a16:creationId xmlns:a16="http://schemas.microsoft.com/office/drawing/2014/main" id="{45A906E6-89F6-4FE8-8C99-ADF283B621CB}"/>
              </a:ext>
            </a:extLst>
          </p:cNvPr>
          <p:cNvSpPr/>
          <p:nvPr/>
        </p:nvSpPr>
        <p:spPr>
          <a:xfrm>
            <a:off x="-342899" y="4692768"/>
            <a:ext cx="8148958" cy="16765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There’s also an image library that can be searched via the search box. Once logo is located, </a:t>
            </a:r>
            <a:r>
              <a:rPr lang="en-US" sz="2400" b="1" dirty="0">
                <a:solidFill>
                  <a:schemeClr val="tx1"/>
                </a:solidFill>
                <a:latin typeface="Century Gothic" panose="020B0502020202020204" pitchFamily="34" charset="0"/>
              </a:rPr>
              <a:t>click the logo, </a:t>
            </a:r>
            <a:r>
              <a:rPr lang="en-US" sz="2400" dirty="0">
                <a:solidFill>
                  <a:schemeClr val="tx1"/>
                </a:solidFill>
                <a:latin typeface="Century Gothic" panose="020B0502020202020204" pitchFamily="34" charset="0"/>
              </a:rPr>
              <a:t>and then click </a:t>
            </a:r>
            <a:r>
              <a:rPr lang="en-US" sz="2400" b="1" dirty="0">
                <a:solidFill>
                  <a:schemeClr val="tx1"/>
                </a:solidFill>
                <a:latin typeface="Century Gothic" panose="020B0502020202020204" pitchFamily="34" charset="0"/>
              </a:rPr>
              <a:t>Use this Logo </a:t>
            </a:r>
            <a:r>
              <a:rPr lang="en-US" sz="2400" dirty="0">
                <a:solidFill>
                  <a:schemeClr val="tx1"/>
                </a:solidFill>
                <a:latin typeface="Century Gothic" panose="020B0502020202020204" pitchFamily="34" charset="0"/>
              </a:rPr>
              <a:t>to add to quote</a:t>
            </a:r>
          </a:p>
        </p:txBody>
      </p:sp>
    </p:spTree>
    <p:extLst>
      <p:ext uri="{BB962C8B-B14F-4D97-AF65-F5344CB8AC3E}">
        <p14:creationId xmlns:p14="http://schemas.microsoft.com/office/powerpoint/2010/main" val="2931294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477D0AD3-B9CC-4506-B9CF-FE65A6F70948}"/>
              </a:ext>
            </a:extLst>
          </p:cNvPr>
          <p:cNvPicPr>
            <a:picLocks noChangeAspect="1"/>
          </p:cNvPicPr>
          <p:nvPr/>
        </p:nvPicPr>
        <p:blipFill rotWithShape="1">
          <a:blip r:embed="rId14"/>
          <a:srcRect r="1014"/>
          <a:stretch/>
        </p:blipFill>
        <p:spPr>
          <a:xfrm>
            <a:off x="0" y="1328468"/>
            <a:ext cx="12192000" cy="879894"/>
          </a:xfrm>
          <a:prstGeom prst="rect">
            <a:avLst/>
          </a:prstGeom>
        </p:spPr>
      </p:pic>
      <p:sp>
        <p:nvSpPr>
          <p:cNvPr id="20" name="Rectangle: Diagonal Corners Rounded 19">
            <a:extLst>
              <a:ext uri="{FF2B5EF4-FFF2-40B4-BE49-F238E27FC236}">
                <a16:creationId xmlns:a16="http://schemas.microsoft.com/office/drawing/2014/main" id="{67CD85B3-6AFB-4202-A38E-7EDC4D944DFF}"/>
              </a:ext>
            </a:extLst>
          </p:cNvPr>
          <p:cNvSpPr/>
          <p:nvPr/>
        </p:nvSpPr>
        <p:spPr>
          <a:xfrm>
            <a:off x="5495925" y="2691761"/>
            <a:ext cx="6930451" cy="18263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inserting the optional logo, fill out the </a:t>
            </a:r>
            <a:r>
              <a:rPr lang="en-US" sz="2400" b="1" dirty="0">
                <a:solidFill>
                  <a:schemeClr val="tx1"/>
                </a:solidFill>
                <a:latin typeface="Century Gothic" panose="020B0502020202020204" pitchFamily="34" charset="0"/>
              </a:rPr>
              <a:t>Fleet Customer Name, Contact Name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location</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2721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1433C6E9-EC10-432F-A3BA-EF2AD0E36144}"/>
              </a:ext>
            </a:extLst>
          </p:cNvPr>
          <p:cNvPicPr>
            <a:picLocks noChangeAspect="1"/>
          </p:cNvPicPr>
          <p:nvPr/>
        </p:nvPicPr>
        <p:blipFill rotWithShape="1">
          <a:blip r:embed="rId15"/>
          <a:srcRect r="1014"/>
          <a:stretch/>
        </p:blipFill>
        <p:spPr>
          <a:xfrm>
            <a:off x="0" y="1328468"/>
            <a:ext cx="12192000" cy="879894"/>
          </a:xfrm>
          <a:prstGeom prst="rect">
            <a:avLst/>
          </a:prstGeom>
        </p:spPr>
      </p:pic>
      <p:sp>
        <p:nvSpPr>
          <p:cNvPr id="19" name="Rectangle: Diagonal Corners Rounded 18">
            <a:extLst>
              <a:ext uri="{FF2B5EF4-FFF2-40B4-BE49-F238E27FC236}">
                <a16:creationId xmlns:a16="http://schemas.microsoft.com/office/drawing/2014/main" id="{65622092-B51F-4D13-B062-51DAA260CD51}"/>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the Fleet information, we would do the same with the Dealer Bridgestone Team. Either </a:t>
            </a:r>
            <a:r>
              <a:rPr lang="en-US" sz="2400" b="1" dirty="0">
                <a:solidFill>
                  <a:schemeClr val="tx1"/>
                </a:solidFill>
                <a:latin typeface="Century Gothic" panose="020B0502020202020204" pitchFamily="34" charset="0"/>
              </a:rPr>
              <a:t>insert a logo from your computer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search</a:t>
            </a:r>
            <a:r>
              <a:rPr lang="en-US" sz="2400" dirty="0">
                <a:solidFill>
                  <a:schemeClr val="tx1"/>
                </a:solidFill>
                <a:latin typeface="Century Gothic" panose="020B0502020202020204" pitchFamily="34" charset="0"/>
              </a:rPr>
              <a:t> to add a logo for the Dealer on the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329844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AC355550-7A08-40CA-953B-88A6A5E82D28}"/>
              </a:ext>
            </a:extLst>
          </p:cNvPr>
          <p:cNvPicPr>
            <a:picLocks noChangeAspect="1"/>
          </p:cNvPicPr>
          <p:nvPr/>
        </p:nvPicPr>
        <p:blipFill rotWithShape="1">
          <a:blip r:embed="rId16"/>
          <a:srcRect r="1014"/>
          <a:stretch/>
        </p:blipFill>
        <p:spPr>
          <a:xfrm>
            <a:off x="0" y="1328468"/>
            <a:ext cx="12192000" cy="879894"/>
          </a:xfrm>
          <a:prstGeom prst="rect">
            <a:avLst/>
          </a:prstGeom>
        </p:spPr>
      </p:pic>
      <p:sp>
        <p:nvSpPr>
          <p:cNvPr id="20" name="Rectangle: Diagonal Corners Rounded 19">
            <a:extLst>
              <a:ext uri="{FF2B5EF4-FFF2-40B4-BE49-F238E27FC236}">
                <a16:creationId xmlns:a16="http://schemas.microsoft.com/office/drawing/2014/main" id="{2E46B640-7E97-4CCE-9CC5-CF4D2ECF1415}"/>
              </a:ext>
            </a:extLst>
          </p:cNvPr>
          <p:cNvSpPr/>
          <p:nvPr/>
        </p:nvSpPr>
        <p:spPr>
          <a:xfrm>
            <a:off x="5495925" y="2691760"/>
            <a:ext cx="6930451" cy="266128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Once logos are added, go through    and fill out as much of the </a:t>
            </a:r>
            <a:r>
              <a:rPr lang="en-US" sz="2400" b="1" dirty="0">
                <a:solidFill>
                  <a:schemeClr val="tx1"/>
                </a:solidFill>
                <a:latin typeface="Century Gothic" panose="020B0502020202020204" pitchFamily="34" charset="0"/>
              </a:rPr>
              <a:t>Dealer information </a:t>
            </a:r>
            <a:r>
              <a:rPr lang="en-US" sz="2400" dirty="0">
                <a:solidFill>
                  <a:schemeClr val="tx1"/>
                </a:solidFill>
                <a:latin typeface="Century Gothic" panose="020B0502020202020204" pitchFamily="34" charset="0"/>
              </a:rPr>
              <a:t>as possible via the options shown here. After all information is added, click the arrow on the bottom    to being entering in </a:t>
            </a:r>
            <a:r>
              <a:rPr lang="en-US" sz="2400" b="1" dirty="0">
                <a:solidFill>
                  <a:schemeClr val="tx1"/>
                </a:solidFill>
                <a:latin typeface="Century Gothic" panose="020B0502020202020204" pitchFamily="34" charset="0"/>
              </a:rPr>
              <a:t>Tires and Programs.</a:t>
            </a:r>
          </a:p>
        </p:txBody>
      </p:sp>
      <p:sp>
        <p:nvSpPr>
          <p:cNvPr id="21" name="Rectangle: Rounded Corners 20">
            <a:extLst>
              <a:ext uri="{FF2B5EF4-FFF2-40B4-BE49-F238E27FC236}">
                <a16:creationId xmlns:a16="http://schemas.microsoft.com/office/drawing/2014/main" id="{2D55B611-533C-410C-B2BA-6CC10A57EB87}"/>
              </a:ext>
            </a:extLst>
          </p:cNvPr>
          <p:cNvSpPr/>
          <p:nvPr/>
        </p:nvSpPr>
        <p:spPr>
          <a:xfrm>
            <a:off x="6852485" y="653137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435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F3334-E6E3-4948-94DB-968887832D23}"/>
              </a:ext>
            </a:extLst>
          </p:cNvPr>
          <p:cNvPicPr>
            <a:picLocks noChangeAspect="1"/>
          </p:cNvPicPr>
          <p:nvPr/>
        </p:nvPicPr>
        <p:blipFill>
          <a:blip r:embed="rId2"/>
          <a:stretch>
            <a:fillRect/>
          </a:stretch>
        </p:blipFill>
        <p:spPr>
          <a:xfrm>
            <a:off x="0" y="454024"/>
            <a:ext cx="12192000" cy="6403975"/>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75314" y="5242560"/>
            <a:ext cx="8439195" cy="1468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Sharing a Quote, this can only be done with internal Bridgestone Teammates. Enter the email address and click </a:t>
            </a:r>
            <a:r>
              <a:rPr lang="en-US" sz="2400" b="1" dirty="0">
                <a:solidFill>
                  <a:schemeClr val="tx1"/>
                </a:solidFill>
                <a:latin typeface="Century Gothic" panose="020B0502020202020204" pitchFamily="34" charset="0"/>
              </a:rPr>
              <a:t>Send Email</a:t>
            </a:r>
            <a:r>
              <a:rPr lang="en-US" sz="2400" dirty="0">
                <a:solidFill>
                  <a:schemeClr val="tx1"/>
                </a:solidFill>
                <a:latin typeface="Century Gothic" panose="020B0502020202020204" pitchFamily="34" charset="0"/>
              </a:rPr>
              <a:t>.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1"/>
            <a:ext cx="13026209" cy="15849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829862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A39DE85A-6482-402A-BBC5-6B44D96F98C8}"/>
              </a:ext>
            </a:extLst>
          </p:cNvPr>
          <p:cNvPicPr>
            <a:picLocks noChangeAspect="1"/>
          </p:cNvPicPr>
          <p:nvPr/>
        </p:nvPicPr>
        <p:blipFill rotWithShape="1">
          <a:blip r:embed="rId17"/>
          <a:srcRect r="1014"/>
          <a:stretch/>
        </p:blipFill>
        <p:spPr>
          <a:xfrm>
            <a:off x="0" y="1328468"/>
            <a:ext cx="12192000" cy="879894"/>
          </a:xfrm>
          <a:prstGeom prst="rect">
            <a:avLst/>
          </a:prstGeom>
        </p:spPr>
      </p:pic>
      <p:pic>
        <p:nvPicPr>
          <p:cNvPr id="22" name="Picture 21" descr="Graphical user interface, application, Teams&#10;&#10;Description automatically generated">
            <a:extLst>
              <a:ext uri="{FF2B5EF4-FFF2-40B4-BE49-F238E27FC236}">
                <a16:creationId xmlns:a16="http://schemas.microsoft.com/office/drawing/2014/main" id="{6ADC362E-4072-4530-9A83-BBAF1CC4BD71}"/>
              </a:ext>
            </a:extLst>
          </p:cNvPr>
          <p:cNvPicPr>
            <a:picLocks noChangeAspect="1"/>
          </p:cNvPicPr>
          <p:nvPr/>
        </p:nvPicPr>
        <p:blipFill rotWithShape="1">
          <a:blip r:embed="rId18">
            <a:extLst>
              <a:ext uri="{28A0092B-C50C-407E-A947-70E740481C1C}">
                <a14:useLocalDpi xmlns:a14="http://schemas.microsoft.com/office/drawing/2010/main" val="0"/>
              </a:ext>
            </a:extLst>
          </a:blip>
          <a:srcRect t="7620"/>
          <a:stretch/>
        </p:blipFill>
        <p:spPr>
          <a:xfrm>
            <a:off x="0" y="1325519"/>
            <a:ext cx="12192000" cy="5561618"/>
          </a:xfrm>
          <a:prstGeom prst="rect">
            <a:avLst/>
          </a:prstGeom>
        </p:spPr>
      </p:pic>
      <p:sp>
        <p:nvSpPr>
          <p:cNvPr id="21" name="Rectangle: Diagonal Corners Rounded 20">
            <a:extLst>
              <a:ext uri="{FF2B5EF4-FFF2-40B4-BE49-F238E27FC236}">
                <a16:creationId xmlns:a16="http://schemas.microsoft.com/office/drawing/2014/main" id="{EAE8AE3E-14C5-44A6-AA9A-3A91809BB9E1}"/>
              </a:ext>
            </a:extLst>
          </p:cNvPr>
          <p:cNvSpPr/>
          <p:nvPr/>
        </p:nvSpPr>
        <p:spPr>
          <a:xfrm>
            <a:off x="6457950" y="3095625"/>
            <a:ext cx="5968426" cy="225742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next section will give the  ability to add Tires &amp; Programs      to the Policy. Let’s first look at  adding a Tire by clicking on the </a:t>
            </a:r>
            <a:r>
              <a:rPr lang="en-US" sz="2400" b="1" dirty="0">
                <a:solidFill>
                  <a:schemeClr val="tx1"/>
                </a:solidFill>
                <a:latin typeface="Century Gothic" panose="020B0502020202020204" pitchFamily="34" charset="0"/>
              </a:rPr>
              <a:t>ADD TIRE </a:t>
            </a:r>
            <a:r>
              <a:rPr lang="en-US" sz="2400" dirty="0">
                <a:solidFill>
                  <a:schemeClr val="tx1"/>
                </a:solidFill>
                <a:latin typeface="Century Gothic" panose="020B0502020202020204" pitchFamily="34" charset="0"/>
              </a:rPr>
              <a:t>button.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85530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2C5ADA1B-AAA8-42F8-92C0-29BCD7DF11F7}"/>
              </a:ext>
            </a:extLst>
          </p:cNvPr>
          <p:cNvPicPr>
            <a:picLocks noChangeAspect="1"/>
          </p:cNvPicPr>
          <p:nvPr/>
        </p:nvPicPr>
        <p:blipFill rotWithShape="1">
          <a:blip r:embed="rId18"/>
          <a:srcRect r="1014"/>
          <a:stretch/>
        </p:blipFill>
        <p:spPr>
          <a:xfrm>
            <a:off x="0" y="1328468"/>
            <a:ext cx="12192000" cy="879894"/>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F15E7CCF-DD67-4BE0-916C-438A190F7F8D}"/>
              </a:ext>
            </a:extLst>
          </p:cNvPr>
          <p:cNvPicPr>
            <a:picLocks noChangeAspect="1"/>
          </p:cNvPicPr>
          <p:nvPr/>
        </p:nvPicPr>
        <p:blipFill rotWithShape="1">
          <a:blip r:embed="rId19">
            <a:extLst>
              <a:ext uri="{28A0092B-C50C-407E-A947-70E740481C1C}">
                <a14:useLocalDpi xmlns:a14="http://schemas.microsoft.com/office/drawing/2010/main" val="0"/>
              </a:ext>
            </a:extLst>
          </a:blip>
          <a:srcRect t="8046"/>
          <a:stretch/>
        </p:blipFill>
        <p:spPr>
          <a:xfrm>
            <a:off x="0" y="1328467"/>
            <a:ext cx="12192000" cy="5566684"/>
          </a:xfrm>
          <a:prstGeom prst="rect">
            <a:avLst/>
          </a:prstGeom>
        </p:spPr>
      </p:pic>
      <p:sp>
        <p:nvSpPr>
          <p:cNvPr id="22" name="Rectangle: Diagonal Corners Rounded 21">
            <a:extLst>
              <a:ext uri="{FF2B5EF4-FFF2-40B4-BE49-F238E27FC236}">
                <a16:creationId xmlns:a16="http://schemas.microsoft.com/office/drawing/2014/main" id="{E0A98B96-FF3D-4F47-BF46-39C1905C019A}"/>
              </a:ext>
            </a:extLst>
          </p:cNvPr>
          <p:cNvSpPr/>
          <p:nvPr/>
        </p:nvSpPr>
        <p:spPr>
          <a:xfrm>
            <a:off x="-378125" y="3063279"/>
            <a:ext cx="3749975" cy="357098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be grouped if desired. Example: Steers Tires, Drive Tires, Trailer Tires. Once a Tire Group name is added, start by entering in the </a:t>
            </a:r>
            <a:r>
              <a:rPr lang="en-US" sz="2400" b="1" dirty="0">
                <a:solidFill>
                  <a:schemeClr val="tx1"/>
                </a:solidFill>
                <a:latin typeface="Century Gothic" panose="020B0502020202020204" pitchFamily="34" charset="0"/>
              </a:rPr>
              <a:t>tire information</a:t>
            </a:r>
            <a:r>
              <a:rPr lang="en-US" sz="2400" dirty="0">
                <a:solidFill>
                  <a:schemeClr val="tx1"/>
                </a:solidFill>
                <a:latin typeface="Century Gothic" panose="020B0502020202020204" pitchFamily="34" charset="0"/>
              </a:rPr>
              <a:t> shown.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27364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9E526FBB-95FA-450B-B334-F0914B167972}"/>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19033"/>
          <a:stretch/>
        </p:blipFill>
        <p:spPr>
          <a:xfrm>
            <a:off x="3053741" y="2197798"/>
            <a:ext cx="9138257" cy="4689339"/>
          </a:xfrm>
          <a:prstGeom prst="rect">
            <a:avLst/>
          </a:prstGeom>
        </p:spPr>
      </p:pic>
      <p:pic>
        <p:nvPicPr>
          <p:cNvPr id="22" name="Picture 21">
            <a:extLst>
              <a:ext uri="{FF2B5EF4-FFF2-40B4-BE49-F238E27FC236}">
                <a16:creationId xmlns:a16="http://schemas.microsoft.com/office/drawing/2014/main" id="{8E63F558-BF56-427D-B8B1-F86E8ECF6617}"/>
              </a:ext>
            </a:extLst>
          </p:cNvPr>
          <p:cNvPicPr>
            <a:picLocks noChangeAspect="1"/>
          </p:cNvPicPr>
          <p:nvPr/>
        </p:nvPicPr>
        <p:blipFill rotWithShape="1">
          <a:blip r:embed="rId19"/>
          <a:srcRect r="1014"/>
          <a:stretch/>
        </p:blipFill>
        <p:spPr>
          <a:xfrm>
            <a:off x="0" y="1328468"/>
            <a:ext cx="12192000" cy="879894"/>
          </a:xfrm>
          <a:prstGeom prst="rect">
            <a:avLst/>
          </a:prstGeom>
        </p:spPr>
      </p:pic>
      <p:pic>
        <p:nvPicPr>
          <p:cNvPr id="24" name="Picture 23" descr="Graphical user interface, application, Teams&#10;&#10;Description automatically generated">
            <a:extLst>
              <a:ext uri="{FF2B5EF4-FFF2-40B4-BE49-F238E27FC236}">
                <a16:creationId xmlns:a16="http://schemas.microsoft.com/office/drawing/2014/main" id="{BDD8CA44-0049-476F-A584-AEC4DDFD1F4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239497"/>
            <a:ext cx="12192000" cy="5647640"/>
          </a:xfrm>
          <a:prstGeom prst="rect">
            <a:avLst/>
          </a:prstGeom>
        </p:spPr>
      </p:pic>
      <p:sp>
        <p:nvSpPr>
          <p:cNvPr id="23" name="Rectangle: Diagonal Corners Rounded 22">
            <a:extLst>
              <a:ext uri="{FF2B5EF4-FFF2-40B4-BE49-F238E27FC236}">
                <a16:creationId xmlns:a16="http://schemas.microsoft.com/office/drawing/2014/main" id="{1762A8CD-C52B-44CB-B94B-4679E832FDF3}"/>
              </a:ext>
            </a:extLst>
          </p:cNvPr>
          <p:cNvSpPr/>
          <p:nvPr/>
        </p:nvSpPr>
        <p:spPr>
          <a:xfrm>
            <a:off x="-378125" y="3762375"/>
            <a:ext cx="3749975" cy="287188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Tire Pattern box will auto populate </a:t>
            </a:r>
            <a:r>
              <a:rPr lang="en-US" sz="2400" b="1" dirty="0">
                <a:solidFill>
                  <a:schemeClr val="tx1"/>
                </a:solidFill>
                <a:latin typeface="Century Gothic" panose="020B0502020202020204" pitchFamily="34" charset="0"/>
              </a:rPr>
              <a:t>Tires</a:t>
            </a:r>
            <a:r>
              <a:rPr lang="en-US" sz="2400" dirty="0">
                <a:solidFill>
                  <a:schemeClr val="tx1"/>
                </a:solidFill>
                <a:latin typeface="Century Gothic" panose="020B0502020202020204" pitchFamily="34" charset="0"/>
              </a:rPr>
              <a:t> based on text entry. Start to type and </a:t>
            </a:r>
            <a:r>
              <a:rPr lang="en-US" sz="2400" b="1" dirty="0">
                <a:solidFill>
                  <a:schemeClr val="tx1"/>
                </a:solidFill>
                <a:latin typeface="Century Gothic" panose="020B0502020202020204" pitchFamily="34" charset="0"/>
              </a:rPr>
              <a:t>Patterns</a:t>
            </a:r>
            <a:r>
              <a:rPr lang="en-US" sz="2400" dirty="0">
                <a:solidFill>
                  <a:schemeClr val="tx1"/>
                </a:solidFill>
                <a:latin typeface="Century Gothic" panose="020B0502020202020204" pitchFamily="34" charset="0"/>
              </a:rPr>
              <a:t> that match will display to choose.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8815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5E9CE77D-4DC7-4D2B-AE50-80CDF4021924}"/>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19176"/>
          <a:stretch/>
        </p:blipFill>
        <p:spPr>
          <a:xfrm>
            <a:off x="3053739" y="2197799"/>
            <a:ext cx="9138259" cy="4689338"/>
          </a:xfrm>
          <a:prstGeom prst="rect">
            <a:avLst/>
          </a:prstGeom>
        </p:spPr>
      </p:pic>
      <p:pic>
        <p:nvPicPr>
          <p:cNvPr id="22" name="Picture 21">
            <a:extLst>
              <a:ext uri="{FF2B5EF4-FFF2-40B4-BE49-F238E27FC236}">
                <a16:creationId xmlns:a16="http://schemas.microsoft.com/office/drawing/2014/main" id="{2FCE7008-CE6A-48C9-8628-0CA58A0959DE}"/>
              </a:ext>
            </a:extLst>
          </p:cNvPr>
          <p:cNvPicPr>
            <a:picLocks noChangeAspect="1"/>
          </p:cNvPicPr>
          <p:nvPr/>
        </p:nvPicPr>
        <p:blipFill rotWithShape="1">
          <a:blip r:embed="rId19"/>
          <a:srcRect r="1014"/>
          <a:stretch/>
        </p:blipFill>
        <p:spPr>
          <a:xfrm>
            <a:off x="0" y="1328468"/>
            <a:ext cx="12192000" cy="879894"/>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D345C92A-E00F-4138-9EEB-259E961FFBF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239498"/>
            <a:ext cx="12192000" cy="5647639"/>
          </a:xfrm>
          <a:prstGeom prst="rect">
            <a:avLst/>
          </a:prstGeom>
        </p:spPr>
      </p:pic>
      <p:cxnSp>
        <p:nvCxnSpPr>
          <p:cNvPr id="24" name="Straight Arrow Connector 23">
            <a:extLst>
              <a:ext uri="{FF2B5EF4-FFF2-40B4-BE49-F238E27FC236}">
                <a16:creationId xmlns:a16="http://schemas.microsoft.com/office/drawing/2014/main" id="{C3A251BD-0694-49F2-9841-CAE1C6AB431F}"/>
              </a:ext>
            </a:extLst>
          </p:cNvPr>
          <p:cNvCxnSpPr>
            <a:cxnSpLocks/>
          </p:cNvCxnSpPr>
          <p:nvPr/>
        </p:nvCxnSpPr>
        <p:spPr>
          <a:xfrm flipV="1">
            <a:off x="3343275" y="5328763"/>
            <a:ext cx="5657850" cy="1010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Diagonal Corners Rounded 22">
            <a:extLst>
              <a:ext uri="{FF2B5EF4-FFF2-40B4-BE49-F238E27FC236}">
                <a16:creationId xmlns:a16="http://schemas.microsoft.com/office/drawing/2014/main" id="{26B2521C-961F-4F2B-B3C4-159EAC6618B0}"/>
              </a:ext>
            </a:extLst>
          </p:cNvPr>
          <p:cNvSpPr/>
          <p:nvPr/>
        </p:nvSpPr>
        <p:spPr>
          <a:xfrm>
            <a:off x="-406700" y="2762958"/>
            <a:ext cx="3749975" cy="398631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also simply be added by adding an Article Number. Keep in mind that if either </a:t>
            </a:r>
            <a:r>
              <a:rPr lang="en-US" sz="2400" b="1" dirty="0">
                <a:solidFill>
                  <a:schemeClr val="tx1"/>
                </a:solidFill>
                <a:latin typeface="Century Gothic" panose="020B0502020202020204" pitchFamily="34" charset="0"/>
              </a:rPr>
              <a:t>Tire Pattern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Article Number </a:t>
            </a:r>
            <a:r>
              <a:rPr lang="en-US" sz="2400" dirty="0">
                <a:solidFill>
                  <a:schemeClr val="tx1"/>
                </a:solidFill>
                <a:latin typeface="Century Gothic" panose="020B0502020202020204" pitchFamily="34" charset="0"/>
              </a:rPr>
              <a:t>is removed, all other data will be as well.</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82627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5E9CE77D-4DC7-4D2B-AE50-80CDF4021924}"/>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19176"/>
          <a:stretch/>
        </p:blipFill>
        <p:spPr>
          <a:xfrm>
            <a:off x="3053739" y="2197799"/>
            <a:ext cx="9138259" cy="4689338"/>
          </a:xfrm>
          <a:prstGeom prst="rect">
            <a:avLst/>
          </a:prstGeom>
        </p:spPr>
      </p:pic>
      <p:pic>
        <p:nvPicPr>
          <p:cNvPr id="22" name="Picture 21">
            <a:extLst>
              <a:ext uri="{FF2B5EF4-FFF2-40B4-BE49-F238E27FC236}">
                <a16:creationId xmlns:a16="http://schemas.microsoft.com/office/drawing/2014/main" id="{2FCE7008-CE6A-48C9-8628-0CA58A0959DE}"/>
              </a:ext>
            </a:extLst>
          </p:cNvPr>
          <p:cNvPicPr>
            <a:picLocks noChangeAspect="1"/>
          </p:cNvPicPr>
          <p:nvPr/>
        </p:nvPicPr>
        <p:blipFill rotWithShape="1">
          <a:blip r:embed="rId19"/>
          <a:srcRect r="1014"/>
          <a:stretch/>
        </p:blipFill>
        <p:spPr>
          <a:xfrm>
            <a:off x="0" y="1328468"/>
            <a:ext cx="12192000" cy="879894"/>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5620FB2A-2FD1-4240-886D-84908489639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239498"/>
            <a:ext cx="12192000" cy="5647639"/>
          </a:xfrm>
          <a:prstGeom prst="rect">
            <a:avLst/>
          </a:prstGeom>
        </p:spPr>
      </p:pic>
      <p:sp>
        <p:nvSpPr>
          <p:cNvPr id="25" name="Rectangle: Diagonal Corners Rounded 24">
            <a:extLst>
              <a:ext uri="{FF2B5EF4-FFF2-40B4-BE49-F238E27FC236}">
                <a16:creationId xmlns:a16="http://schemas.microsoft.com/office/drawing/2014/main" id="{2352699C-E4B8-4582-98DB-8E123675F213}"/>
              </a:ext>
            </a:extLst>
          </p:cNvPr>
          <p:cNvSpPr/>
          <p:nvPr/>
        </p:nvSpPr>
        <p:spPr>
          <a:xfrm>
            <a:off x="-378125" y="1861485"/>
            <a:ext cx="12110050" cy="252935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quickest way to populate is to use the article number.  TA does </a:t>
            </a:r>
            <a:r>
              <a:rPr lang="en-US" sz="2400" b="1" u="sng" dirty="0">
                <a:solidFill>
                  <a:schemeClr val="tx1"/>
                </a:solidFill>
                <a:latin typeface="Century Gothic" panose="020B0502020202020204" pitchFamily="34" charset="0"/>
              </a:rPr>
              <a:t>not</a:t>
            </a:r>
            <a:r>
              <a:rPr lang="en-US" sz="2400" dirty="0">
                <a:solidFill>
                  <a:schemeClr val="tx1"/>
                </a:solidFill>
                <a:latin typeface="Century Gothic" panose="020B0502020202020204" pitchFamily="34" charset="0"/>
              </a:rPr>
              <a:t> read leading 0s when using the article number.  Price per unit is BEFORE FET.  The FET will be added to the price on the output. In addition, input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identifying what wheel position and application the tire is used in.  I.e. M760 is a line haul, </a:t>
            </a:r>
            <a:r>
              <a:rPr lang="en-US" sz="2400" dirty="0" err="1">
                <a:solidFill>
                  <a:schemeClr val="tx1"/>
                </a:solidFill>
                <a:latin typeface="Century Gothic" panose="020B0502020202020204" pitchFamily="34" charset="0"/>
              </a:rPr>
              <a:t>Smartway</a:t>
            </a:r>
            <a:r>
              <a:rPr lang="en-US" sz="2400" dirty="0">
                <a:solidFill>
                  <a:schemeClr val="tx1"/>
                </a:solidFill>
                <a:latin typeface="Century Gothic" panose="020B0502020202020204" pitchFamily="34" charset="0"/>
              </a:rPr>
              <a:t> Approved, drive tire.  Any other key features specific to the customer’s application should be mentioned.</a:t>
            </a:r>
          </a:p>
        </p:txBody>
      </p:sp>
    </p:spTree>
    <p:extLst>
      <p:ext uri="{BB962C8B-B14F-4D97-AF65-F5344CB8AC3E}">
        <p14:creationId xmlns:p14="http://schemas.microsoft.com/office/powerpoint/2010/main" val="619610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2BF4292A-386D-4DE2-A258-F817219AD3FB}"/>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18762"/>
          <a:stretch/>
        </p:blipFill>
        <p:spPr>
          <a:xfrm>
            <a:off x="3053741" y="2197798"/>
            <a:ext cx="9138257" cy="4689339"/>
          </a:xfrm>
          <a:prstGeom prst="rect">
            <a:avLst/>
          </a:prstGeom>
        </p:spPr>
      </p:pic>
      <p:pic>
        <p:nvPicPr>
          <p:cNvPr id="22" name="Picture 21">
            <a:extLst>
              <a:ext uri="{FF2B5EF4-FFF2-40B4-BE49-F238E27FC236}">
                <a16:creationId xmlns:a16="http://schemas.microsoft.com/office/drawing/2014/main" id="{49FD27D0-7E83-400A-B202-4CCEF86C0F84}"/>
              </a:ext>
            </a:extLst>
          </p:cNvPr>
          <p:cNvPicPr>
            <a:picLocks noChangeAspect="1"/>
          </p:cNvPicPr>
          <p:nvPr/>
        </p:nvPicPr>
        <p:blipFill rotWithShape="1">
          <a:blip r:embed="rId19"/>
          <a:srcRect r="1014"/>
          <a:stretch/>
        </p:blipFill>
        <p:spPr>
          <a:xfrm>
            <a:off x="0" y="1328468"/>
            <a:ext cx="12192000" cy="879894"/>
          </a:xfrm>
          <a:prstGeom prst="rect">
            <a:avLst/>
          </a:prstGeom>
        </p:spPr>
      </p:pic>
      <p:pic>
        <p:nvPicPr>
          <p:cNvPr id="24" name="Picture 23" descr="Graphical user interface, application, Teams&#10;&#10;Description automatically generated">
            <a:extLst>
              <a:ext uri="{FF2B5EF4-FFF2-40B4-BE49-F238E27FC236}">
                <a16:creationId xmlns:a16="http://schemas.microsoft.com/office/drawing/2014/main" id="{58FC3277-E2C1-46B2-8498-9E24A88CBF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328467"/>
            <a:ext cx="12192000" cy="5627799"/>
          </a:xfrm>
          <a:prstGeom prst="rect">
            <a:avLst/>
          </a:prstGeom>
        </p:spPr>
      </p:pic>
      <p:sp>
        <p:nvSpPr>
          <p:cNvPr id="23" name="Rectangle: Diagonal Corners Rounded 22">
            <a:extLst>
              <a:ext uri="{FF2B5EF4-FFF2-40B4-BE49-F238E27FC236}">
                <a16:creationId xmlns:a16="http://schemas.microsoft.com/office/drawing/2014/main" id="{FBFA26B1-7534-4BA7-AA56-58B9729140FA}"/>
              </a:ext>
            </a:extLst>
          </p:cNvPr>
          <p:cNvSpPr/>
          <p:nvPr/>
        </p:nvSpPr>
        <p:spPr>
          <a:xfrm>
            <a:off x="6873543" y="4310076"/>
            <a:ext cx="5701726" cy="2401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If another Tire and Group need    to be added, click on the </a:t>
            </a:r>
            <a:r>
              <a:rPr lang="en-US" sz="2400" b="1" dirty="0">
                <a:solidFill>
                  <a:schemeClr val="tx1"/>
                </a:solidFill>
                <a:latin typeface="Century Gothic" panose="020B0502020202020204" pitchFamily="34" charset="0"/>
              </a:rPr>
              <a:t>corresponding buttons </a:t>
            </a:r>
            <a:r>
              <a:rPr lang="en-US" sz="2400" dirty="0">
                <a:solidFill>
                  <a:schemeClr val="tx1"/>
                </a:solidFill>
                <a:latin typeface="Century Gothic" panose="020B0502020202020204" pitchFamily="34" charset="0"/>
              </a:rPr>
              <a:t>and  repeat the process we just    went over to add Tires to the quotes.</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726446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2BF4292A-386D-4DE2-A258-F817219AD3FB}"/>
              </a:ext>
            </a:extLst>
          </p:cNvPr>
          <p:cNvPicPr>
            <a:picLocks noChangeAspect="1"/>
          </p:cNvPicPr>
          <p:nvPr/>
        </p:nvPicPr>
        <p:blipFill rotWithShape="1">
          <a:blip r:embed="rId18">
            <a:extLst>
              <a:ext uri="{28A0092B-C50C-407E-A947-70E740481C1C}">
                <a14:useLocalDpi xmlns:a14="http://schemas.microsoft.com/office/drawing/2010/main" val="0"/>
              </a:ext>
            </a:extLst>
          </a:blip>
          <a:srcRect l="25047" t="18762"/>
          <a:stretch/>
        </p:blipFill>
        <p:spPr>
          <a:xfrm>
            <a:off x="3053741" y="2197798"/>
            <a:ext cx="9138257" cy="4689339"/>
          </a:xfrm>
          <a:prstGeom prst="rect">
            <a:avLst/>
          </a:prstGeom>
        </p:spPr>
      </p:pic>
      <p:pic>
        <p:nvPicPr>
          <p:cNvPr id="22" name="Picture 21">
            <a:extLst>
              <a:ext uri="{FF2B5EF4-FFF2-40B4-BE49-F238E27FC236}">
                <a16:creationId xmlns:a16="http://schemas.microsoft.com/office/drawing/2014/main" id="{49FD27D0-7E83-400A-B202-4CCEF86C0F84}"/>
              </a:ext>
            </a:extLst>
          </p:cNvPr>
          <p:cNvPicPr>
            <a:picLocks noChangeAspect="1"/>
          </p:cNvPicPr>
          <p:nvPr/>
        </p:nvPicPr>
        <p:blipFill rotWithShape="1">
          <a:blip r:embed="rId19"/>
          <a:srcRect r="1014"/>
          <a:stretch/>
        </p:blipFill>
        <p:spPr>
          <a:xfrm>
            <a:off x="0" y="1328468"/>
            <a:ext cx="12192000" cy="879894"/>
          </a:xfrm>
          <a:prstGeom prst="rect">
            <a:avLst/>
          </a:prstGeom>
        </p:spPr>
      </p:pic>
      <p:sp>
        <p:nvSpPr>
          <p:cNvPr id="24" name="Rectangle: Rounded Corners 23">
            <a:extLst>
              <a:ext uri="{FF2B5EF4-FFF2-40B4-BE49-F238E27FC236}">
                <a16:creationId xmlns:a16="http://schemas.microsoft.com/office/drawing/2014/main" id="{0B5D7304-5F43-4586-B3CD-2C75563843BA}"/>
              </a:ext>
            </a:extLst>
          </p:cNvPr>
          <p:cNvSpPr/>
          <p:nvPr/>
        </p:nvSpPr>
        <p:spPr>
          <a:xfrm>
            <a:off x="6852485" y="6297106"/>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Graphical user interface, application, Teams&#10;&#10;Description automatically generated">
            <a:extLst>
              <a:ext uri="{FF2B5EF4-FFF2-40B4-BE49-F238E27FC236}">
                <a16:creationId xmlns:a16="http://schemas.microsoft.com/office/drawing/2014/main" id="{1C0C54A8-D7C5-4A50-A8F7-0BA775EEC0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328467"/>
            <a:ext cx="12192000" cy="5627799"/>
          </a:xfrm>
          <a:prstGeom prst="rect">
            <a:avLst/>
          </a:prstGeom>
        </p:spPr>
      </p:pic>
      <p:sp>
        <p:nvSpPr>
          <p:cNvPr id="23" name="Rectangle: Diagonal Corners Rounded 22">
            <a:extLst>
              <a:ext uri="{FF2B5EF4-FFF2-40B4-BE49-F238E27FC236}">
                <a16:creationId xmlns:a16="http://schemas.microsoft.com/office/drawing/2014/main" id="{FBFA26B1-7534-4BA7-AA56-58B9729140FA}"/>
              </a:ext>
            </a:extLst>
          </p:cNvPr>
          <p:cNvSpPr/>
          <p:nvPr/>
        </p:nvSpPr>
        <p:spPr>
          <a:xfrm>
            <a:off x="5054268" y="1894288"/>
            <a:ext cx="7521001" cy="255640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Once all Tires are added to the Policy, the ability to select a </a:t>
            </a:r>
            <a:r>
              <a:rPr lang="en-US" sz="2400" b="1" dirty="0">
                <a:solidFill>
                  <a:schemeClr val="tx1"/>
                </a:solidFill>
                <a:latin typeface="Century Gothic" panose="020B0502020202020204" pitchFamily="34" charset="0"/>
              </a:rPr>
              <a:t>Program</a:t>
            </a:r>
            <a:r>
              <a:rPr lang="en-US" sz="2400" dirty="0">
                <a:solidFill>
                  <a:schemeClr val="tx1"/>
                </a:solidFill>
                <a:latin typeface="Century Gothic" panose="020B0502020202020204" pitchFamily="34" charset="0"/>
              </a:rPr>
              <a:t> is available. </a:t>
            </a:r>
            <a:r>
              <a:rPr lang="en-US" sz="2400" b="1" dirty="0">
                <a:solidFill>
                  <a:schemeClr val="tx1"/>
                </a:solidFill>
                <a:latin typeface="Century Gothic" panose="020B0502020202020204" pitchFamily="34" charset="0"/>
              </a:rPr>
              <a:t>Choose one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None</a:t>
            </a:r>
            <a:r>
              <a:rPr lang="en-US" sz="2400" dirty="0">
                <a:solidFill>
                  <a:schemeClr val="tx1"/>
                </a:solidFill>
                <a:latin typeface="Century Gothic" panose="020B0502020202020204" pitchFamily="34" charset="0"/>
              </a:rPr>
              <a:t> from the list shown   and add any Comments if need. Once selections are made for the policy, click     the next section, </a:t>
            </a:r>
            <a:r>
              <a:rPr lang="en-US" sz="2400" b="1" dirty="0">
                <a:solidFill>
                  <a:schemeClr val="tx1"/>
                </a:solidFill>
                <a:latin typeface="Century Gothic" panose="020B0502020202020204" pitchFamily="34" charset="0"/>
              </a:rPr>
              <a:t>Specs</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96219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86B7038D-3ABB-4203-B8F2-B9F0999FE9CD}"/>
              </a:ext>
            </a:extLst>
          </p:cNvPr>
          <p:cNvPicPr>
            <a:picLocks noChangeAspect="1"/>
          </p:cNvPicPr>
          <p:nvPr/>
        </p:nvPicPr>
        <p:blipFill rotWithShape="1">
          <a:blip r:embed="rId19"/>
          <a:srcRect r="1014"/>
          <a:stretch/>
        </p:blipFill>
        <p:spPr>
          <a:xfrm>
            <a:off x="0" y="1328468"/>
            <a:ext cx="12192000" cy="879894"/>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433B0BB1-707D-4752-A20A-E05A79D192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239497"/>
            <a:ext cx="12192000" cy="5656265"/>
          </a:xfrm>
          <a:prstGeom prst="rect">
            <a:avLst/>
          </a:prstGeom>
        </p:spPr>
      </p:pic>
      <p:sp>
        <p:nvSpPr>
          <p:cNvPr id="23" name="Rectangle: Diagonal Corners Rounded 22">
            <a:extLst>
              <a:ext uri="{FF2B5EF4-FFF2-40B4-BE49-F238E27FC236}">
                <a16:creationId xmlns:a16="http://schemas.microsoft.com/office/drawing/2014/main" id="{0281E2C3-080D-4414-80CA-C2E111F0092B}"/>
              </a:ext>
            </a:extLst>
          </p:cNvPr>
          <p:cNvSpPr/>
          <p:nvPr/>
        </p:nvSpPr>
        <p:spPr>
          <a:xfrm>
            <a:off x="5325836" y="1240800"/>
            <a:ext cx="7521001" cy="255640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Specs section will allow the ability to match the specs needed for the policy based on needs. It is first broken down         by </a:t>
            </a:r>
            <a:r>
              <a:rPr lang="en-US" sz="2400" b="1" dirty="0">
                <a:solidFill>
                  <a:schemeClr val="tx1"/>
                </a:solidFill>
                <a:latin typeface="Century Gothic" panose="020B0502020202020204" pitchFamily="34" charset="0"/>
              </a:rPr>
              <a:t>Tire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Tire Position</a:t>
            </a:r>
            <a:r>
              <a:rPr lang="en-US" sz="2400" dirty="0">
                <a:solidFill>
                  <a:schemeClr val="tx1"/>
                </a:solidFill>
                <a:latin typeface="Century Gothic" panose="020B0502020202020204" pitchFamily="34" charset="0"/>
              </a:rPr>
              <a:t>. Each section will     allow for different options to match the      </a:t>
            </a:r>
            <a:r>
              <a:rPr lang="en-US" sz="2400" b="1" dirty="0">
                <a:solidFill>
                  <a:schemeClr val="tx1"/>
                </a:solidFill>
                <a:latin typeface="Century Gothic" panose="020B0502020202020204" pitchFamily="34" charset="0"/>
              </a:rPr>
              <a:t>Tire Position</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636710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EFB3F780-0A3D-43A9-8D15-A5E9CAEBA7CD}"/>
              </a:ext>
            </a:extLst>
          </p:cNvPr>
          <p:cNvPicPr>
            <a:picLocks noChangeAspect="1"/>
          </p:cNvPicPr>
          <p:nvPr/>
        </p:nvPicPr>
        <p:blipFill rotWithShape="1">
          <a:blip r:embed="rId20"/>
          <a:srcRect r="1014"/>
          <a:stretch/>
        </p:blipFill>
        <p:spPr>
          <a:xfrm>
            <a:off x="0" y="1328468"/>
            <a:ext cx="12192000" cy="879894"/>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E7491C2E-075B-4A0F-8CE6-41D4C5FBD58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 y="1239497"/>
            <a:ext cx="12192000" cy="5656265"/>
          </a:xfrm>
          <a:prstGeom prst="rect">
            <a:avLst/>
          </a:prstGeom>
        </p:spPr>
      </p:pic>
      <p:sp>
        <p:nvSpPr>
          <p:cNvPr id="24" name="Rectangle: Diagonal Corners Rounded 23">
            <a:extLst>
              <a:ext uri="{FF2B5EF4-FFF2-40B4-BE49-F238E27FC236}">
                <a16:creationId xmlns:a16="http://schemas.microsoft.com/office/drawing/2014/main" id="{53C0F24F-162C-4C93-A195-9875EA6A0A50}"/>
              </a:ext>
            </a:extLst>
          </p:cNvPr>
          <p:cNvSpPr/>
          <p:nvPr/>
        </p:nvSpPr>
        <p:spPr>
          <a:xfrm>
            <a:off x="4597066" y="1563744"/>
            <a:ext cx="7987726" cy="182085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Pull Point and Matching will have options for   the correct </a:t>
            </a:r>
            <a:r>
              <a:rPr lang="en-US" sz="2400" b="1" dirty="0">
                <a:solidFill>
                  <a:schemeClr val="tx1"/>
                </a:solidFill>
                <a:latin typeface="Century Gothic" panose="020B0502020202020204" pitchFamily="34" charset="0"/>
              </a:rPr>
              <a:t>32nds measurement</a:t>
            </a:r>
            <a:r>
              <a:rPr lang="en-US" sz="2400" dirty="0">
                <a:solidFill>
                  <a:schemeClr val="tx1"/>
                </a:solidFill>
                <a:latin typeface="Century Gothic" panose="020B0502020202020204" pitchFamily="34" charset="0"/>
              </a:rPr>
              <a:t>. Go through each with the customer to ensure the options being selected match their needed policy.</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42438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6DE79A91-E0FD-4051-978F-9A221C665139}"/>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9033"/>
          <a:stretch/>
        </p:blipFill>
        <p:spPr>
          <a:xfrm>
            <a:off x="3053733" y="2197185"/>
            <a:ext cx="9138263" cy="4697353"/>
          </a:xfrm>
          <a:prstGeom prst="rect">
            <a:avLst/>
          </a:prstGeom>
        </p:spPr>
      </p:pic>
      <p:pic>
        <p:nvPicPr>
          <p:cNvPr id="24" name="Picture 23">
            <a:extLst>
              <a:ext uri="{FF2B5EF4-FFF2-40B4-BE49-F238E27FC236}">
                <a16:creationId xmlns:a16="http://schemas.microsoft.com/office/drawing/2014/main" id="{78E56D01-03E5-4D56-AAC2-1628CE84C8B0}"/>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890AC47B-69FB-467D-BEE3-11CF167F84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 y="1239498"/>
            <a:ext cx="12192000" cy="5655040"/>
          </a:xfrm>
          <a:prstGeom prst="rect">
            <a:avLst/>
          </a:prstGeom>
        </p:spPr>
      </p:pic>
      <p:sp>
        <p:nvSpPr>
          <p:cNvPr id="25" name="Rectangle: Diagonal Corners Rounded 24">
            <a:extLst>
              <a:ext uri="{FF2B5EF4-FFF2-40B4-BE49-F238E27FC236}">
                <a16:creationId xmlns:a16="http://schemas.microsoft.com/office/drawing/2014/main" id="{89766CEE-A25E-4DE2-8573-3B6B387A8E77}"/>
              </a:ext>
            </a:extLst>
          </p:cNvPr>
          <p:cNvSpPr/>
          <p:nvPr/>
        </p:nvSpPr>
        <p:spPr>
          <a:xfrm>
            <a:off x="4933950" y="2033135"/>
            <a:ext cx="7521001" cy="2881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Ensure the </a:t>
            </a:r>
            <a:r>
              <a:rPr lang="en-US" sz="2400" b="1" dirty="0">
                <a:solidFill>
                  <a:schemeClr val="tx1"/>
                </a:solidFill>
                <a:latin typeface="Century Gothic" panose="020B0502020202020204" pitchFamily="34" charset="0"/>
              </a:rPr>
              <a:t>Tire Position </a:t>
            </a:r>
            <a:r>
              <a:rPr lang="en-US" sz="2400" dirty="0">
                <a:solidFill>
                  <a:schemeClr val="tx1"/>
                </a:solidFill>
                <a:latin typeface="Century Gothic" panose="020B0502020202020204" pitchFamily="34" charset="0"/>
              </a:rPr>
              <a:t>is also matched with the information being entered in. The positions goes as follows:</a:t>
            </a:r>
          </a:p>
          <a:p>
            <a:pPr marL="1257300" lvl="2" indent="-342900">
              <a:buFont typeface="Arial" panose="020B0604020202020204" pitchFamily="34" charset="0"/>
              <a:buChar char="•"/>
            </a:pPr>
            <a:r>
              <a:rPr lang="en-US" sz="2000" dirty="0">
                <a:solidFill>
                  <a:schemeClr val="tx1"/>
                </a:solidFill>
                <a:latin typeface="Century Gothic" panose="020B0502020202020204" pitchFamily="34" charset="0"/>
              </a:rPr>
              <a:t>Steer</a:t>
            </a:r>
          </a:p>
          <a:p>
            <a:pPr marL="1257300" lvl="2" indent="-342900">
              <a:buFont typeface="Arial" panose="020B0604020202020204" pitchFamily="34" charset="0"/>
              <a:buChar char="•"/>
            </a:pPr>
            <a:r>
              <a:rPr lang="en-US" sz="2000" dirty="0">
                <a:solidFill>
                  <a:schemeClr val="tx1"/>
                </a:solidFill>
                <a:latin typeface="Century Gothic" panose="020B0502020202020204" pitchFamily="34" charset="0"/>
              </a:rPr>
              <a:t>Drive</a:t>
            </a:r>
          </a:p>
          <a:p>
            <a:pPr marL="1257300" lvl="2" indent="-342900">
              <a:buFont typeface="Arial" panose="020B0604020202020204" pitchFamily="34" charset="0"/>
              <a:buChar char="•"/>
            </a:pPr>
            <a:r>
              <a:rPr lang="en-US" sz="2000" dirty="0">
                <a:solidFill>
                  <a:schemeClr val="tx1"/>
                </a:solidFill>
                <a:latin typeface="Century Gothic" panose="020B0502020202020204" pitchFamily="34" charset="0"/>
              </a:rPr>
              <a:t>Trailer</a:t>
            </a:r>
          </a:p>
          <a:p>
            <a:pPr lvl="1"/>
            <a:r>
              <a:rPr lang="en-US" sz="2400" dirty="0">
                <a:solidFill>
                  <a:schemeClr val="tx1"/>
                </a:solidFill>
                <a:latin typeface="Century Gothic" panose="020B0502020202020204" pitchFamily="34" charset="0"/>
              </a:rPr>
              <a:t>Once all are entered, </a:t>
            </a:r>
            <a:r>
              <a:rPr lang="en-US" sz="2400" b="1" dirty="0">
                <a:solidFill>
                  <a:schemeClr val="tx1"/>
                </a:solidFill>
                <a:latin typeface="Century Gothic" panose="020B0502020202020204" pitchFamily="34" charset="0"/>
              </a:rPr>
              <a:t>add another position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if needed. </a:t>
            </a:r>
          </a:p>
        </p:txBody>
      </p:sp>
    </p:spTree>
    <p:extLst>
      <p:ext uri="{BB962C8B-B14F-4D97-AF65-F5344CB8AC3E}">
        <p14:creationId xmlns:p14="http://schemas.microsoft.com/office/powerpoint/2010/main" val="41005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81FF8C99-859A-40B2-BEE0-9A4071E73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658"/>
            <a:ext cx="12208418"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1828800" y="4667794"/>
            <a:ext cx="10485709" cy="151529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editing </a:t>
            </a:r>
            <a:r>
              <a:rPr lang="en-US" sz="2400">
                <a:solidFill>
                  <a:schemeClr val="tx1"/>
                </a:solidFill>
                <a:latin typeface="Century Gothic" panose="020B0502020202020204" pitchFamily="34" charset="0"/>
              </a:rPr>
              <a:t>a Quote, </a:t>
            </a:r>
            <a:r>
              <a:rPr lang="en-US" sz="2400" dirty="0">
                <a:solidFill>
                  <a:schemeClr val="tx1"/>
                </a:solidFill>
                <a:latin typeface="Century Gothic" panose="020B0502020202020204" pitchFamily="34" charset="0"/>
              </a:rPr>
              <a:t>all changes made will automatically be saved to the existing quote. Clicking </a:t>
            </a:r>
            <a:r>
              <a:rPr lang="en-US" sz="2400" b="1" dirty="0">
                <a:solidFill>
                  <a:schemeClr val="tx1"/>
                </a:solidFill>
                <a:latin typeface="Century Gothic" panose="020B0502020202020204" pitchFamily="34" charset="0"/>
              </a:rPr>
              <a:t>Create New Quote </a:t>
            </a:r>
            <a:r>
              <a:rPr lang="en-US" sz="2400" dirty="0">
                <a:solidFill>
                  <a:schemeClr val="tx1"/>
                </a:solidFill>
                <a:latin typeface="Century Gothic" panose="020B0502020202020204" pitchFamily="34" charset="0"/>
              </a:rPr>
              <a:t>will initiate a new Quote which will continue in the following pages.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805323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E0623C2D-AB6F-43A9-A74B-92E686164358}"/>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9033"/>
          <a:stretch/>
        </p:blipFill>
        <p:spPr>
          <a:xfrm>
            <a:off x="3053741" y="2196573"/>
            <a:ext cx="9138259" cy="4689339"/>
          </a:xfrm>
          <a:prstGeom prst="rect">
            <a:avLst/>
          </a:prstGeom>
        </p:spPr>
      </p:pic>
      <p:pic>
        <p:nvPicPr>
          <p:cNvPr id="24" name="Picture 23">
            <a:extLst>
              <a:ext uri="{FF2B5EF4-FFF2-40B4-BE49-F238E27FC236}">
                <a16:creationId xmlns:a16="http://schemas.microsoft.com/office/drawing/2014/main" id="{CED4E1F6-DD2E-40A7-8268-312A24D9C870}"/>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0BFE340C-63FE-4421-839A-8BC9F9326BF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317505"/>
            <a:ext cx="12192000" cy="5577031"/>
          </a:xfrm>
          <a:prstGeom prst="rect">
            <a:avLst/>
          </a:prstGeom>
        </p:spPr>
      </p:pic>
      <p:sp>
        <p:nvSpPr>
          <p:cNvPr id="25" name="Rectangle: Diagonal Corners Rounded 24">
            <a:extLst>
              <a:ext uri="{FF2B5EF4-FFF2-40B4-BE49-F238E27FC236}">
                <a16:creationId xmlns:a16="http://schemas.microsoft.com/office/drawing/2014/main" id="{1D1B69FC-FFB3-45D8-BA4B-614C2BD7D5BD}"/>
              </a:ext>
            </a:extLst>
          </p:cNvPr>
          <p:cNvSpPr/>
          <p:nvPr/>
        </p:nvSpPr>
        <p:spPr>
          <a:xfrm>
            <a:off x="6435306" y="2033135"/>
            <a:ext cx="6019645" cy="356542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Specs are added, there’s     a series of different sections   where options can be selected    to include within the policy. Make sure to include what is important and be concise in the following sections. The first two sections    are </a:t>
            </a:r>
            <a:r>
              <a:rPr lang="en-US" sz="2400" b="1" dirty="0">
                <a:solidFill>
                  <a:schemeClr val="tx1"/>
                </a:solidFill>
                <a:latin typeface="Century Gothic" panose="020B0502020202020204" pitchFamily="34" charset="0"/>
              </a:rPr>
              <a:t>Matching</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Inflation Instructions</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242884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DDC81611-0572-4572-B37D-6D7C6FF74D22}"/>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9176"/>
          <a:stretch/>
        </p:blipFill>
        <p:spPr>
          <a:xfrm>
            <a:off x="3053737" y="2197186"/>
            <a:ext cx="9138259" cy="4697352"/>
          </a:xfrm>
          <a:prstGeom prst="rect">
            <a:avLst/>
          </a:prstGeom>
        </p:spPr>
      </p:pic>
      <p:pic>
        <p:nvPicPr>
          <p:cNvPr id="24" name="Picture 23">
            <a:extLst>
              <a:ext uri="{FF2B5EF4-FFF2-40B4-BE49-F238E27FC236}">
                <a16:creationId xmlns:a16="http://schemas.microsoft.com/office/drawing/2014/main" id="{A6D74A0D-E2C6-4392-BE73-6670476F5E6F}"/>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8" name="Picture 27" descr="Graphical user interface, text, application&#10;&#10;Description automatically generated">
            <a:extLst>
              <a:ext uri="{FF2B5EF4-FFF2-40B4-BE49-F238E27FC236}">
                <a16:creationId xmlns:a16="http://schemas.microsoft.com/office/drawing/2014/main" id="{F950C23C-2A6B-4015-8C30-ED050E2F9A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328468"/>
            <a:ext cx="12192000" cy="5617146"/>
          </a:xfrm>
          <a:prstGeom prst="rect">
            <a:avLst/>
          </a:prstGeom>
        </p:spPr>
      </p:pic>
      <p:sp>
        <p:nvSpPr>
          <p:cNvPr id="27" name="Rectangle: Rounded Corners 26">
            <a:extLst>
              <a:ext uri="{FF2B5EF4-FFF2-40B4-BE49-F238E27FC236}">
                <a16:creationId xmlns:a16="http://schemas.microsoft.com/office/drawing/2014/main" id="{CA19B45A-C351-4F41-97FB-E9C71B8B3AB8}"/>
              </a:ext>
            </a:extLst>
          </p:cNvPr>
          <p:cNvSpPr/>
          <p:nvPr/>
        </p:nvSpPr>
        <p:spPr>
          <a:xfrm>
            <a:off x="4371693" y="6339459"/>
            <a:ext cx="4364999" cy="402486"/>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9EE2304E-D452-4CAC-B6D4-C49D6DB54898}"/>
              </a:ext>
            </a:extLst>
          </p:cNvPr>
          <p:cNvSpPr/>
          <p:nvPr/>
        </p:nvSpPr>
        <p:spPr>
          <a:xfrm>
            <a:off x="7172325" y="2033135"/>
            <a:ext cx="5282626" cy="2881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Continuing down, Tire Mounting is the next section. Once thing to call out is  when an option is selected that includes </a:t>
            </a:r>
            <a:r>
              <a:rPr lang="en-US" sz="2400" b="1" dirty="0">
                <a:solidFill>
                  <a:schemeClr val="tx1"/>
                </a:solidFill>
                <a:latin typeface="Century Gothic" panose="020B0502020202020204" pitchFamily="34" charset="0"/>
              </a:rPr>
              <a:t>data entry</a:t>
            </a:r>
            <a:r>
              <a:rPr lang="en-US" sz="2400" dirty="0">
                <a:solidFill>
                  <a:schemeClr val="tx1"/>
                </a:solidFill>
                <a:latin typeface="Century Gothic" panose="020B0502020202020204" pitchFamily="34" charset="0"/>
              </a:rPr>
              <a:t>, information will have to be populated and entered. </a:t>
            </a:r>
          </a:p>
        </p:txBody>
      </p:sp>
    </p:spTree>
    <p:extLst>
      <p:ext uri="{BB962C8B-B14F-4D97-AF65-F5344CB8AC3E}">
        <p14:creationId xmlns:p14="http://schemas.microsoft.com/office/powerpoint/2010/main" val="1348283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D1A01722-8951-4AA2-8AEE-67E264BA43F2}"/>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BADF2FA3-D43B-49DE-B572-E28B29812F93}"/>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text, application, email, Teams&#10;&#10;Description automatically generated">
            <a:extLst>
              <a:ext uri="{FF2B5EF4-FFF2-40B4-BE49-F238E27FC236}">
                <a16:creationId xmlns:a16="http://schemas.microsoft.com/office/drawing/2014/main" id="{AEE54AF8-91CF-43E4-A412-4D00B0FD78B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239497"/>
            <a:ext cx="12192000" cy="5655039"/>
          </a:xfrm>
          <a:prstGeom prst="rect">
            <a:avLst/>
          </a:prstGeom>
        </p:spPr>
      </p:pic>
      <p:sp>
        <p:nvSpPr>
          <p:cNvPr id="25" name="Rectangle: Diagonal Corners Rounded 24">
            <a:extLst>
              <a:ext uri="{FF2B5EF4-FFF2-40B4-BE49-F238E27FC236}">
                <a16:creationId xmlns:a16="http://schemas.microsoft.com/office/drawing/2014/main" id="{6D7A7DEA-D50C-4458-9FAD-D9F1C9AAD182}"/>
              </a:ext>
            </a:extLst>
          </p:cNvPr>
          <p:cNvSpPr/>
          <p:nvPr/>
        </p:nvSpPr>
        <p:spPr>
          <a:xfrm>
            <a:off x="7648575" y="2731164"/>
            <a:ext cx="4806376" cy="164081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two sections include </a:t>
            </a:r>
            <a:r>
              <a:rPr lang="en-US" sz="2400" b="1" dirty="0">
                <a:solidFill>
                  <a:schemeClr val="tx1"/>
                </a:solidFill>
                <a:latin typeface="Century Gothic" panose="020B0502020202020204" pitchFamily="34" charset="0"/>
              </a:rPr>
              <a:t>Removal</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Services &amp; Labor</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719822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9E0DBD82-C62B-4896-9FBF-D4B3F5CB9B59}"/>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11F824DA-492B-4083-B8EB-596D30B0911C}"/>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A6E0F26A-EC50-48C5-A43C-7E6D2819971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239497"/>
            <a:ext cx="12192000" cy="5655039"/>
          </a:xfrm>
          <a:prstGeom prst="rect">
            <a:avLst/>
          </a:prstGeom>
        </p:spPr>
      </p:pic>
      <p:sp>
        <p:nvSpPr>
          <p:cNvPr id="25" name="Rectangle: Diagonal Corners Rounded 24">
            <a:extLst>
              <a:ext uri="{FF2B5EF4-FFF2-40B4-BE49-F238E27FC236}">
                <a16:creationId xmlns:a16="http://schemas.microsoft.com/office/drawing/2014/main" id="{EC32889B-C914-40EC-991C-D6C74C302BCF}"/>
              </a:ext>
            </a:extLst>
          </p:cNvPr>
          <p:cNvSpPr/>
          <p:nvPr/>
        </p:nvSpPr>
        <p:spPr>
          <a:xfrm>
            <a:off x="7304655" y="2153773"/>
            <a:ext cx="5063551" cy="301939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chemeClr val="tx1"/>
                </a:solidFill>
                <a:latin typeface="Century Gothic" panose="020B0502020202020204" pitchFamily="34" charset="0"/>
              </a:rPr>
              <a:t>Warranties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Emergency Road Services</a:t>
            </a:r>
            <a:r>
              <a:rPr lang="en-US" sz="2400" dirty="0">
                <a:solidFill>
                  <a:schemeClr val="tx1"/>
                </a:solidFill>
                <a:latin typeface="Century Gothic" panose="020B0502020202020204" pitchFamily="34" charset="0"/>
              </a:rPr>
              <a:t> will come up next. Remember, the    </a:t>
            </a:r>
            <a:r>
              <a:rPr lang="en-US" sz="2400" b="1" dirty="0">
                <a:solidFill>
                  <a:schemeClr val="tx1"/>
                </a:solidFill>
                <a:latin typeface="Century Gothic" panose="020B0502020202020204" pitchFamily="34" charset="0"/>
              </a:rPr>
              <a:t>more information </a:t>
            </a:r>
            <a:r>
              <a:rPr lang="en-US" sz="2400" dirty="0">
                <a:solidFill>
                  <a:schemeClr val="tx1"/>
                </a:solidFill>
                <a:latin typeface="Century Gothic" panose="020B0502020202020204" pitchFamily="34" charset="0"/>
              </a:rPr>
              <a:t>entered and selected will allow for more details on the final policy quote. </a:t>
            </a:r>
          </a:p>
        </p:txBody>
      </p:sp>
    </p:spTree>
    <p:extLst>
      <p:ext uri="{BB962C8B-B14F-4D97-AF65-F5344CB8AC3E}">
        <p14:creationId xmlns:p14="http://schemas.microsoft.com/office/powerpoint/2010/main" val="486578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FACD045C-D467-4DD0-A7B7-53AC959772C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3" y="2197185"/>
            <a:ext cx="9138263" cy="4697352"/>
          </a:xfrm>
          <a:prstGeom prst="rect">
            <a:avLst/>
          </a:prstGeom>
        </p:spPr>
      </p:pic>
      <p:pic>
        <p:nvPicPr>
          <p:cNvPr id="24" name="Picture 23">
            <a:extLst>
              <a:ext uri="{FF2B5EF4-FFF2-40B4-BE49-F238E27FC236}">
                <a16:creationId xmlns:a16="http://schemas.microsoft.com/office/drawing/2014/main" id="{6EA6BE1B-EC44-4AD0-BF25-747911350A09}"/>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application, Teams&#10;&#10;Description automatically generated">
            <a:extLst>
              <a:ext uri="{FF2B5EF4-FFF2-40B4-BE49-F238E27FC236}">
                <a16:creationId xmlns:a16="http://schemas.microsoft.com/office/drawing/2014/main" id="{772C7687-AE3C-4C47-82D3-7D679EEE4F7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239497"/>
            <a:ext cx="12192000" cy="5655039"/>
          </a:xfrm>
          <a:prstGeom prst="rect">
            <a:avLst/>
          </a:prstGeom>
        </p:spPr>
      </p:pic>
      <p:sp>
        <p:nvSpPr>
          <p:cNvPr id="25" name="Rectangle: Diagonal Corners Rounded 24">
            <a:extLst>
              <a:ext uri="{FF2B5EF4-FFF2-40B4-BE49-F238E27FC236}">
                <a16:creationId xmlns:a16="http://schemas.microsoft.com/office/drawing/2014/main" id="{7C81BBC4-EC2E-46DC-B117-EE211F37F7FA}"/>
              </a:ext>
            </a:extLst>
          </p:cNvPr>
          <p:cNvSpPr/>
          <p:nvPr/>
        </p:nvSpPr>
        <p:spPr>
          <a:xfrm>
            <a:off x="7391400" y="3324225"/>
            <a:ext cx="5063551" cy="188434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chemeClr val="tx1"/>
                </a:solidFill>
                <a:latin typeface="Century Gothic" panose="020B0502020202020204" pitchFamily="34" charset="0"/>
              </a:rPr>
              <a:t>Wheels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Ordering &amp; Inventory </a:t>
            </a:r>
            <a:r>
              <a:rPr lang="en-US" sz="2400" dirty="0">
                <a:solidFill>
                  <a:schemeClr val="tx1"/>
                </a:solidFill>
                <a:latin typeface="Century Gothic" panose="020B0502020202020204" pitchFamily="34" charset="0"/>
              </a:rPr>
              <a:t>are the next  two sections within Specs. </a:t>
            </a:r>
          </a:p>
        </p:txBody>
      </p:sp>
    </p:spTree>
    <p:extLst>
      <p:ext uri="{BB962C8B-B14F-4D97-AF65-F5344CB8AC3E}">
        <p14:creationId xmlns:p14="http://schemas.microsoft.com/office/powerpoint/2010/main" val="1372154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463C65CE-B980-49C4-8F7A-8EAD1EC084B9}"/>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41" y="2196572"/>
            <a:ext cx="9138259" cy="4697352"/>
          </a:xfrm>
          <a:prstGeom prst="rect">
            <a:avLst/>
          </a:prstGeom>
        </p:spPr>
      </p:pic>
      <p:pic>
        <p:nvPicPr>
          <p:cNvPr id="24" name="Picture 23">
            <a:extLst>
              <a:ext uri="{FF2B5EF4-FFF2-40B4-BE49-F238E27FC236}">
                <a16:creationId xmlns:a16="http://schemas.microsoft.com/office/drawing/2014/main" id="{AFCBED89-4255-4194-AAFF-0B1B135BE04F}"/>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text, application, email&#10;&#10;Description automatically generated">
            <a:extLst>
              <a:ext uri="{FF2B5EF4-FFF2-40B4-BE49-F238E27FC236}">
                <a16:creationId xmlns:a16="http://schemas.microsoft.com/office/drawing/2014/main" id="{EAEB4696-1085-4868-9267-4979EF719F4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239497"/>
            <a:ext cx="12192000" cy="5760591"/>
          </a:xfrm>
          <a:prstGeom prst="rect">
            <a:avLst/>
          </a:prstGeom>
        </p:spPr>
      </p:pic>
      <p:sp>
        <p:nvSpPr>
          <p:cNvPr id="25" name="Rectangle: Diagonal Corners Rounded 24">
            <a:extLst>
              <a:ext uri="{FF2B5EF4-FFF2-40B4-BE49-F238E27FC236}">
                <a16:creationId xmlns:a16="http://schemas.microsoft.com/office/drawing/2014/main" id="{C2BCE270-6915-4629-9580-E20E18978EE0}"/>
              </a:ext>
            </a:extLst>
          </p:cNvPr>
          <p:cNvSpPr/>
          <p:nvPr/>
        </p:nvSpPr>
        <p:spPr>
          <a:xfrm>
            <a:off x="7391400" y="2540476"/>
            <a:ext cx="5063551" cy="292562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Balancing and Delivery    are next sections to  appear. Also make  sure     to add any </a:t>
            </a:r>
            <a:r>
              <a:rPr lang="en-US" sz="2400" b="1" dirty="0">
                <a:solidFill>
                  <a:schemeClr val="tx1"/>
                </a:solidFill>
                <a:latin typeface="Century Gothic" panose="020B0502020202020204" pitchFamily="34" charset="0"/>
              </a:rPr>
              <a:t>Notes</a:t>
            </a:r>
            <a:r>
              <a:rPr lang="en-US" sz="2400" dirty="0">
                <a:solidFill>
                  <a:schemeClr val="tx1"/>
                </a:solidFill>
                <a:latin typeface="Century Gothic" panose="020B0502020202020204" pitchFamily="34" charset="0"/>
              </a:rPr>
              <a:t> if   needed to eliminate questions when the Policy   is completed.</a:t>
            </a:r>
          </a:p>
        </p:txBody>
      </p:sp>
    </p:spTree>
    <p:extLst>
      <p:ext uri="{BB962C8B-B14F-4D97-AF65-F5344CB8AC3E}">
        <p14:creationId xmlns:p14="http://schemas.microsoft.com/office/powerpoint/2010/main" val="448898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B7517742-7864-4E8D-97D5-FD81573A5D50}"/>
              </a:ext>
            </a:extLst>
          </p:cNvPr>
          <p:cNvPicPr>
            <a:picLocks noChangeAspect="1"/>
          </p:cNvPicPr>
          <p:nvPr/>
        </p:nvPicPr>
        <p:blipFill rotWithShape="1">
          <a:blip r:embed="rId21"/>
          <a:srcRect r="1014"/>
          <a:stretch/>
        </p:blipFill>
        <p:spPr>
          <a:xfrm>
            <a:off x="0" y="1328468"/>
            <a:ext cx="12192000" cy="879894"/>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9422233D-3D0D-4431-9910-73A950F1030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 y="1328468"/>
            <a:ext cx="12192000" cy="5566682"/>
          </a:xfrm>
          <a:prstGeom prst="rect">
            <a:avLst/>
          </a:prstGeom>
        </p:spPr>
      </p:pic>
      <p:sp>
        <p:nvSpPr>
          <p:cNvPr id="25" name="Rectangle: Diagonal Corners Rounded 24">
            <a:extLst>
              <a:ext uri="{FF2B5EF4-FFF2-40B4-BE49-F238E27FC236}">
                <a16:creationId xmlns:a16="http://schemas.microsoft.com/office/drawing/2014/main" id="{9945B4AF-7DCE-49B1-B699-ABF3F518E9F5}"/>
              </a:ext>
            </a:extLst>
          </p:cNvPr>
          <p:cNvSpPr/>
          <p:nvPr/>
        </p:nvSpPr>
        <p:spPr>
          <a:xfrm>
            <a:off x="7622866" y="3314700"/>
            <a:ext cx="5063551" cy="188434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chemeClr val="tx1"/>
                </a:solidFill>
                <a:latin typeface="Century Gothic" panose="020B0502020202020204" pitchFamily="34" charset="0"/>
              </a:rPr>
              <a:t>Scrap Handling </a:t>
            </a:r>
            <a:r>
              <a:rPr lang="en-US" sz="2400" dirty="0">
                <a:solidFill>
                  <a:schemeClr val="tx1"/>
                </a:solidFill>
                <a:latin typeface="Century Gothic" panose="020B0502020202020204" pitchFamily="34" charset="0"/>
              </a:rPr>
              <a:t>and    </a:t>
            </a:r>
            <a:r>
              <a:rPr lang="en-US" sz="2400" b="1" dirty="0">
                <a:solidFill>
                  <a:schemeClr val="tx1"/>
                </a:solidFill>
                <a:latin typeface="Century Gothic" panose="020B0502020202020204" pitchFamily="34" charset="0"/>
              </a:rPr>
              <a:t>Pickup</a:t>
            </a:r>
            <a:r>
              <a:rPr lang="en-US" sz="2400" dirty="0">
                <a:solidFill>
                  <a:schemeClr val="tx1"/>
                </a:solidFill>
                <a:latin typeface="Century Gothic" panose="020B0502020202020204" pitchFamily="34" charset="0"/>
              </a:rPr>
              <a:t> are the next  two sections within Specs. </a:t>
            </a:r>
          </a:p>
        </p:txBody>
      </p:sp>
    </p:spTree>
    <p:extLst>
      <p:ext uri="{BB962C8B-B14F-4D97-AF65-F5344CB8AC3E}">
        <p14:creationId xmlns:p14="http://schemas.microsoft.com/office/powerpoint/2010/main" val="3708989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0ABA9BFF-8B6B-4B64-A997-51FE7FC91990}"/>
              </a:ext>
            </a:extLst>
          </p:cNvPr>
          <p:cNvPicPr>
            <a:picLocks noChangeAspect="1"/>
          </p:cNvPicPr>
          <p:nvPr/>
        </p:nvPicPr>
        <p:blipFill rotWithShape="1">
          <a:blip r:embed="rId22"/>
          <a:srcRect r="1014"/>
          <a:stretch/>
        </p:blipFill>
        <p:spPr>
          <a:xfrm>
            <a:off x="0" y="1328468"/>
            <a:ext cx="12192000" cy="879894"/>
          </a:xfrm>
          <a:prstGeom prst="rect">
            <a:avLst/>
          </a:prstGeom>
        </p:spPr>
      </p:pic>
      <p:sp>
        <p:nvSpPr>
          <p:cNvPr id="27" name="Rectangle: Rounded Corners 26">
            <a:extLst>
              <a:ext uri="{FF2B5EF4-FFF2-40B4-BE49-F238E27FC236}">
                <a16:creationId xmlns:a16="http://schemas.microsoft.com/office/drawing/2014/main" id="{DD5D55D1-EE8B-405D-AA85-92EEFCB43BA0}"/>
              </a:ext>
            </a:extLst>
          </p:cNvPr>
          <p:cNvSpPr/>
          <p:nvPr/>
        </p:nvSpPr>
        <p:spPr>
          <a:xfrm>
            <a:off x="6852485" y="634473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Graphical user interface, text, application&#10;&#10;Description automatically generated">
            <a:extLst>
              <a:ext uri="{FF2B5EF4-FFF2-40B4-BE49-F238E27FC236}">
                <a16:creationId xmlns:a16="http://schemas.microsoft.com/office/drawing/2014/main" id="{2D3D5707-D208-42AE-B5D3-1731E8F1F92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1239498"/>
            <a:ext cx="12192000" cy="5639626"/>
          </a:xfrm>
          <a:prstGeom prst="rect">
            <a:avLst/>
          </a:prstGeom>
        </p:spPr>
      </p:pic>
      <p:sp>
        <p:nvSpPr>
          <p:cNvPr id="26" name="Rectangle: Diagonal Corners Rounded 25">
            <a:extLst>
              <a:ext uri="{FF2B5EF4-FFF2-40B4-BE49-F238E27FC236}">
                <a16:creationId xmlns:a16="http://schemas.microsoft.com/office/drawing/2014/main" id="{B26CA0A2-B974-49FB-BA3E-CF1F6005FF55}"/>
              </a:ext>
            </a:extLst>
          </p:cNvPr>
          <p:cNvSpPr/>
          <p:nvPr/>
        </p:nvSpPr>
        <p:spPr>
          <a:xfrm>
            <a:off x="5617029" y="2271792"/>
            <a:ext cx="6803905" cy="279369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entury Gothic" panose="020B0502020202020204" pitchFamily="34" charset="0"/>
              </a:rPr>
              <a:t>The last section is Pickup. Remember to Add </a:t>
            </a:r>
            <a:r>
              <a:rPr lang="en-US" sz="2400" b="1" dirty="0">
                <a:solidFill>
                  <a:schemeClr val="tx1"/>
                </a:solidFill>
                <a:latin typeface="Century Gothic" panose="020B0502020202020204" pitchFamily="34" charset="0"/>
              </a:rPr>
              <a:t>Comments </a:t>
            </a:r>
            <a:r>
              <a:rPr lang="en-US" sz="2400" dirty="0">
                <a:solidFill>
                  <a:schemeClr val="tx1"/>
                </a:solidFill>
                <a:latin typeface="Century Gothic" panose="020B0502020202020204" pitchFamily="34" charset="0"/>
              </a:rPr>
              <a:t>if applicable. In addition, any selection made within this section will also display on the final downloadable  PDF policy. This concludes the Specs section, click on the next section </a:t>
            </a:r>
            <a:r>
              <a:rPr lang="en-US" sz="2400" b="1" dirty="0">
                <a:solidFill>
                  <a:schemeClr val="tx1"/>
                </a:solidFill>
                <a:latin typeface="Century Gothic" panose="020B0502020202020204" pitchFamily="34" charset="0"/>
              </a:rPr>
              <a:t>Retread </a:t>
            </a:r>
            <a:r>
              <a:rPr lang="en-US" sz="2400" dirty="0">
                <a:solidFill>
                  <a:schemeClr val="tx1"/>
                </a:solidFill>
                <a:latin typeface="Century Gothic" panose="020B0502020202020204" pitchFamily="34" charset="0"/>
              </a:rPr>
              <a:t>below.</a:t>
            </a:r>
            <a:endParaRPr lang="en-US" sz="7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397492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2EDD3628-8F04-4CB2-A8C8-9B9F62895ECD}"/>
              </a:ext>
            </a:extLst>
          </p:cNvPr>
          <p:cNvPicPr>
            <a:picLocks noChangeAspect="1"/>
          </p:cNvPicPr>
          <p:nvPr/>
        </p:nvPicPr>
        <p:blipFill rotWithShape="1">
          <a:blip r:embed="rId23"/>
          <a:srcRect r="1014"/>
          <a:stretch/>
        </p:blipFill>
        <p:spPr>
          <a:xfrm>
            <a:off x="0" y="1328468"/>
            <a:ext cx="12192000" cy="879894"/>
          </a:xfrm>
          <a:prstGeom prst="rect">
            <a:avLst/>
          </a:prstGeom>
        </p:spPr>
      </p:pic>
      <p:pic>
        <p:nvPicPr>
          <p:cNvPr id="28" name="Picture 27">
            <a:extLst>
              <a:ext uri="{FF2B5EF4-FFF2-40B4-BE49-F238E27FC236}">
                <a16:creationId xmlns:a16="http://schemas.microsoft.com/office/drawing/2014/main" id="{20A53F16-5D64-4039-BB7C-A11BAFA3121A}"/>
              </a:ext>
            </a:extLst>
          </p:cNvPr>
          <p:cNvPicPr>
            <a:picLocks noChangeAspect="1"/>
          </p:cNvPicPr>
          <p:nvPr/>
        </p:nvPicPr>
        <p:blipFill>
          <a:blip r:embed="rId24"/>
          <a:stretch>
            <a:fillRect/>
          </a:stretch>
        </p:blipFill>
        <p:spPr>
          <a:xfrm>
            <a:off x="3368006" y="3718901"/>
            <a:ext cx="867564" cy="372731"/>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626535D0-0380-4468-8BFF-355ACF1D5B8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 y="1239498"/>
            <a:ext cx="12192000" cy="5639626"/>
          </a:xfrm>
          <a:prstGeom prst="rect">
            <a:avLst/>
          </a:prstGeom>
        </p:spPr>
      </p:pic>
      <p:sp>
        <p:nvSpPr>
          <p:cNvPr id="27" name="Rectangle: Diagonal Corners Rounded 26">
            <a:extLst>
              <a:ext uri="{FF2B5EF4-FFF2-40B4-BE49-F238E27FC236}">
                <a16:creationId xmlns:a16="http://schemas.microsoft.com/office/drawing/2014/main" id="{881D9B49-91F3-4EF5-8099-80BB3C3856D8}"/>
              </a:ext>
            </a:extLst>
          </p:cNvPr>
          <p:cNvSpPr/>
          <p:nvPr/>
        </p:nvSpPr>
        <p:spPr>
          <a:xfrm>
            <a:off x="5747657" y="1947747"/>
            <a:ext cx="6716820" cy="231962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Within the Retread section, the policy can add the customers retread policy based  on tire position. Under each position, first select the </a:t>
            </a:r>
            <a:r>
              <a:rPr lang="en-US" sz="2400" b="1" dirty="0">
                <a:solidFill>
                  <a:schemeClr val="tx1"/>
                </a:solidFill>
                <a:latin typeface="Century Gothic" panose="020B0502020202020204" pitchFamily="34" charset="0"/>
              </a:rPr>
              <a:t>Max Casing  Age</a:t>
            </a:r>
            <a:r>
              <a:rPr lang="en-US" sz="2400" dirty="0">
                <a:solidFill>
                  <a:schemeClr val="tx1"/>
                </a:solidFill>
                <a:latin typeface="Century Gothic" panose="020B0502020202020204" pitchFamily="34" charset="0"/>
              </a:rPr>
              <a:t> drop down. </a:t>
            </a:r>
          </a:p>
        </p:txBody>
      </p:sp>
    </p:spTree>
    <p:extLst>
      <p:ext uri="{BB962C8B-B14F-4D97-AF65-F5344CB8AC3E}">
        <p14:creationId xmlns:p14="http://schemas.microsoft.com/office/powerpoint/2010/main" val="3839288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F410E79B-7120-45F5-8478-3A319695538B}"/>
              </a:ext>
            </a:extLst>
          </p:cNvPr>
          <p:cNvPicPr>
            <a:picLocks noChangeAspect="1"/>
          </p:cNvPicPr>
          <p:nvPr/>
        </p:nvPicPr>
        <p:blipFill rotWithShape="1">
          <a:blip r:embed="rId24"/>
          <a:srcRect r="1014"/>
          <a:stretch/>
        </p:blipFill>
        <p:spPr>
          <a:xfrm>
            <a:off x="0" y="1328468"/>
            <a:ext cx="12192000" cy="879894"/>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2C39C54E-0E80-4095-8774-A77338A55FE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1328468"/>
            <a:ext cx="12192000" cy="5566069"/>
          </a:xfrm>
          <a:prstGeom prst="rect">
            <a:avLst/>
          </a:prstGeom>
        </p:spPr>
      </p:pic>
      <p:sp>
        <p:nvSpPr>
          <p:cNvPr id="28" name="Rectangle: Diagonal Corners Rounded 27">
            <a:extLst>
              <a:ext uri="{FF2B5EF4-FFF2-40B4-BE49-F238E27FC236}">
                <a16:creationId xmlns:a16="http://schemas.microsoft.com/office/drawing/2014/main" id="{8ADBD968-5C02-4B00-89D8-72AF1BBBA2FF}"/>
              </a:ext>
            </a:extLst>
          </p:cNvPr>
          <p:cNvSpPr/>
          <p:nvPr/>
        </p:nvSpPr>
        <p:spPr>
          <a:xfrm>
            <a:off x="6372225" y="2203299"/>
            <a:ext cx="6092252" cy="16448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Ensure we’re entering the </a:t>
            </a:r>
            <a:r>
              <a:rPr lang="en-US" sz="2400" b="1" dirty="0">
                <a:solidFill>
                  <a:schemeClr val="tx1"/>
                </a:solidFill>
                <a:latin typeface="Century Gothic" panose="020B0502020202020204" pitchFamily="34" charset="0"/>
              </a:rPr>
              <a:t>correct information </a:t>
            </a:r>
            <a:r>
              <a:rPr lang="en-US" sz="2400" dirty="0">
                <a:solidFill>
                  <a:schemeClr val="tx1"/>
                </a:solidFill>
                <a:latin typeface="Century Gothic" panose="020B0502020202020204" pitchFamily="34" charset="0"/>
              </a:rPr>
              <a:t>for the customer to    accurately detail the policy. </a:t>
            </a:r>
          </a:p>
        </p:txBody>
      </p:sp>
    </p:spTree>
    <p:extLst>
      <p:ext uri="{BB962C8B-B14F-4D97-AF65-F5344CB8AC3E}">
        <p14:creationId xmlns:p14="http://schemas.microsoft.com/office/powerpoint/2010/main" val="1772706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18627" y="29847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any time, the ability to click on a section on the </a:t>
            </a:r>
            <a:r>
              <a:rPr lang="en-US" sz="2400" b="1" dirty="0">
                <a:solidFill>
                  <a:schemeClr val="tx1"/>
                </a:solidFill>
                <a:latin typeface="Century Gothic" panose="020B0502020202020204" pitchFamily="34" charset="0"/>
              </a:rPr>
              <a:t>left </a:t>
            </a:r>
            <a:r>
              <a:rPr lang="en-US" sz="2400" dirty="0">
                <a:solidFill>
                  <a:schemeClr val="tx1"/>
                </a:solidFill>
                <a:latin typeface="Century Gothic" panose="020B0502020202020204" pitchFamily="34" charset="0"/>
              </a:rPr>
              <a:t>will take you to the start of that section. This will be available throughout the guide. Also, clicking the </a:t>
            </a:r>
            <a:r>
              <a:rPr lang="en-US" sz="2400" b="1" dirty="0">
                <a:solidFill>
                  <a:schemeClr val="tx1"/>
                </a:solidFill>
                <a:latin typeface="Century Gothic" panose="020B0502020202020204" pitchFamily="34" charset="0"/>
              </a:rPr>
              <a:t>Tire Advisor logo </a:t>
            </a:r>
            <a:r>
              <a:rPr lang="en-US" sz="2400" dirty="0">
                <a:solidFill>
                  <a:schemeClr val="tx1"/>
                </a:solidFill>
                <a:latin typeface="Century Gothic" panose="020B0502020202020204" pitchFamily="34" charset="0"/>
              </a:rPr>
              <a:t>on the top right will take you back to the main splash page. </a:t>
            </a:r>
          </a:p>
        </p:txBody>
      </p:sp>
      <p:sp>
        <p:nvSpPr>
          <p:cNvPr id="7" name="Rectangle: Rounded Corners 6">
            <a:extLst>
              <a:ext uri="{FF2B5EF4-FFF2-40B4-BE49-F238E27FC236}">
                <a16:creationId xmlns:a16="http://schemas.microsoft.com/office/drawing/2014/main" id="{4C266E3C-7303-4360-9734-B4EAD8AB6242}"/>
              </a:ext>
            </a:extLst>
          </p:cNvPr>
          <p:cNvSpPr/>
          <p:nvPr/>
        </p:nvSpPr>
        <p:spPr>
          <a:xfrm>
            <a:off x="243696" y="2762068"/>
            <a:ext cx="2145821" cy="2724331"/>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2124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748028B6-FEB7-4433-B88E-1142FF9563B4}"/>
              </a:ext>
            </a:extLst>
          </p:cNvPr>
          <p:cNvPicPr>
            <a:picLocks noChangeAspect="1"/>
          </p:cNvPicPr>
          <p:nvPr/>
        </p:nvPicPr>
        <p:blipFill rotWithShape="1">
          <a:blip r:embed="rId24">
            <a:extLst>
              <a:ext uri="{28A0092B-C50C-407E-A947-70E740481C1C}">
                <a14:useLocalDpi xmlns:a14="http://schemas.microsoft.com/office/drawing/2010/main" val="0"/>
              </a:ext>
            </a:extLst>
          </a:blip>
          <a:srcRect l="25047" t="22274"/>
          <a:stretch/>
        </p:blipFill>
        <p:spPr>
          <a:xfrm>
            <a:off x="3053721" y="2194180"/>
            <a:ext cx="9138275" cy="4709881"/>
          </a:xfrm>
          <a:prstGeom prst="rect">
            <a:avLst/>
          </a:prstGeom>
        </p:spPr>
      </p:pic>
      <p:pic>
        <p:nvPicPr>
          <p:cNvPr id="28" name="Picture 27">
            <a:extLst>
              <a:ext uri="{FF2B5EF4-FFF2-40B4-BE49-F238E27FC236}">
                <a16:creationId xmlns:a16="http://schemas.microsoft.com/office/drawing/2014/main" id="{D9553A06-9656-4B9F-9F7F-FC1DAC4F855B}"/>
              </a:ext>
            </a:extLst>
          </p:cNvPr>
          <p:cNvPicPr>
            <a:picLocks noChangeAspect="1"/>
          </p:cNvPicPr>
          <p:nvPr/>
        </p:nvPicPr>
        <p:blipFill rotWithShape="1">
          <a:blip r:embed="rId25"/>
          <a:srcRect r="1014"/>
          <a:stretch/>
        </p:blipFill>
        <p:spPr>
          <a:xfrm>
            <a:off x="0" y="1328468"/>
            <a:ext cx="12192000" cy="879894"/>
          </a:xfrm>
          <a:prstGeom prst="rect">
            <a:avLst/>
          </a:prstGeom>
        </p:spPr>
      </p:pic>
      <p:pic>
        <p:nvPicPr>
          <p:cNvPr id="30" name="Picture 29">
            <a:extLst>
              <a:ext uri="{FF2B5EF4-FFF2-40B4-BE49-F238E27FC236}">
                <a16:creationId xmlns:a16="http://schemas.microsoft.com/office/drawing/2014/main" id="{FB5BCBBB-E8BD-418D-84AF-78684472E4C4}"/>
              </a:ext>
            </a:extLst>
          </p:cNvPr>
          <p:cNvPicPr>
            <a:picLocks noChangeAspect="1"/>
          </p:cNvPicPr>
          <p:nvPr/>
        </p:nvPicPr>
        <p:blipFill>
          <a:blip r:embed="rId26"/>
          <a:stretch>
            <a:fillRect/>
          </a:stretch>
        </p:blipFill>
        <p:spPr>
          <a:xfrm>
            <a:off x="3368006" y="3718901"/>
            <a:ext cx="867564" cy="372731"/>
          </a:xfrm>
          <a:prstGeom prst="rect">
            <a:avLst/>
          </a:prstGeom>
        </p:spPr>
      </p:pic>
      <p:pic>
        <p:nvPicPr>
          <p:cNvPr id="31" name="Picture 30" descr="Graphical user interface, text, application, email&#10;&#10;Description automatically generated">
            <a:extLst>
              <a:ext uri="{FF2B5EF4-FFF2-40B4-BE49-F238E27FC236}">
                <a16:creationId xmlns:a16="http://schemas.microsoft.com/office/drawing/2014/main" id="{0A42DAB8-1F55-4E62-BD59-50C4CAC029F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1328468"/>
            <a:ext cx="12192000" cy="5566069"/>
          </a:xfrm>
          <a:prstGeom prst="rect">
            <a:avLst/>
          </a:prstGeom>
        </p:spPr>
      </p:pic>
      <p:sp>
        <p:nvSpPr>
          <p:cNvPr id="29" name="Rectangle: Diagonal Corners Rounded 28">
            <a:extLst>
              <a:ext uri="{FF2B5EF4-FFF2-40B4-BE49-F238E27FC236}">
                <a16:creationId xmlns:a16="http://schemas.microsoft.com/office/drawing/2014/main" id="{78F776AF-79F7-4440-ADA4-464A6183E6D0}"/>
              </a:ext>
            </a:extLst>
          </p:cNvPr>
          <p:cNvSpPr/>
          <p:nvPr/>
        </p:nvSpPr>
        <p:spPr>
          <a:xfrm>
            <a:off x="6372225" y="2203299"/>
            <a:ext cx="6092252" cy="16448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Casing Age, choose the    </a:t>
            </a:r>
            <a:r>
              <a:rPr lang="en-US" sz="2400" b="1" dirty="0">
                <a:solidFill>
                  <a:schemeClr val="tx1"/>
                </a:solidFill>
                <a:latin typeface="Century Gothic" panose="020B0502020202020204" pitchFamily="34" charset="0"/>
              </a:rPr>
              <a:t>Max Number of Retreads </a:t>
            </a:r>
            <a:r>
              <a:rPr lang="en-US" sz="2400" dirty="0">
                <a:solidFill>
                  <a:schemeClr val="tx1"/>
                </a:solidFill>
                <a:latin typeface="Century Gothic" panose="020B0502020202020204" pitchFamily="34" charset="0"/>
              </a:rPr>
              <a:t>allowed for that Tire Position. </a:t>
            </a:r>
          </a:p>
        </p:txBody>
      </p:sp>
    </p:spTree>
    <p:extLst>
      <p:ext uri="{BB962C8B-B14F-4D97-AF65-F5344CB8AC3E}">
        <p14:creationId xmlns:p14="http://schemas.microsoft.com/office/powerpoint/2010/main" val="2478794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748028B6-FEB7-4433-B88E-1142FF9563B4}"/>
              </a:ext>
            </a:extLst>
          </p:cNvPr>
          <p:cNvPicPr>
            <a:picLocks noChangeAspect="1"/>
          </p:cNvPicPr>
          <p:nvPr/>
        </p:nvPicPr>
        <p:blipFill rotWithShape="1">
          <a:blip r:embed="rId24">
            <a:extLst>
              <a:ext uri="{28A0092B-C50C-407E-A947-70E740481C1C}">
                <a14:useLocalDpi xmlns:a14="http://schemas.microsoft.com/office/drawing/2010/main" val="0"/>
              </a:ext>
            </a:extLst>
          </a:blip>
          <a:srcRect l="25047" t="22274"/>
          <a:stretch/>
        </p:blipFill>
        <p:spPr>
          <a:xfrm>
            <a:off x="3053721" y="2194180"/>
            <a:ext cx="9138275" cy="4709881"/>
          </a:xfrm>
          <a:prstGeom prst="rect">
            <a:avLst/>
          </a:prstGeom>
        </p:spPr>
      </p:pic>
      <p:pic>
        <p:nvPicPr>
          <p:cNvPr id="28" name="Picture 27">
            <a:extLst>
              <a:ext uri="{FF2B5EF4-FFF2-40B4-BE49-F238E27FC236}">
                <a16:creationId xmlns:a16="http://schemas.microsoft.com/office/drawing/2014/main" id="{D9553A06-9656-4B9F-9F7F-FC1DAC4F855B}"/>
              </a:ext>
            </a:extLst>
          </p:cNvPr>
          <p:cNvPicPr>
            <a:picLocks noChangeAspect="1"/>
          </p:cNvPicPr>
          <p:nvPr/>
        </p:nvPicPr>
        <p:blipFill rotWithShape="1">
          <a:blip r:embed="rId25"/>
          <a:srcRect r="1014"/>
          <a:stretch/>
        </p:blipFill>
        <p:spPr>
          <a:xfrm>
            <a:off x="0" y="1328468"/>
            <a:ext cx="12192000" cy="879894"/>
          </a:xfrm>
          <a:prstGeom prst="rect">
            <a:avLst/>
          </a:prstGeom>
        </p:spPr>
      </p:pic>
      <p:pic>
        <p:nvPicPr>
          <p:cNvPr id="30" name="Picture 29">
            <a:extLst>
              <a:ext uri="{FF2B5EF4-FFF2-40B4-BE49-F238E27FC236}">
                <a16:creationId xmlns:a16="http://schemas.microsoft.com/office/drawing/2014/main" id="{E6231F33-70A1-4560-8F53-4E8D62C203A8}"/>
              </a:ext>
            </a:extLst>
          </p:cNvPr>
          <p:cNvPicPr>
            <a:picLocks noChangeAspect="1"/>
          </p:cNvPicPr>
          <p:nvPr/>
        </p:nvPicPr>
        <p:blipFill>
          <a:blip r:embed="rId26"/>
          <a:stretch>
            <a:fillRect/>
          </a:stretch>
        </p:blipFill>
        <p:spPr>
          <a:xfrm>
            <a:off x="3368006" y="3718901"/>
            <a:ext cx="867564" cy="372731"/>
          </a:xfrm>
          <a:prstGeom prst="rect">
            <a:avLst/>
          </a:prstGeom>
        </p:spPr>
      </p:pic>
      <p:pic>
        <p:nvPicPr>
          <p:cNvPr id="31" name="Picture 30" descr="Graphical user interface, text, application, email&#10;&#10;Description automatically generated">
            <a:extLst>
              <a:ext uri="{FF2B5EF4-FFF2-40B4-BE49-F238E27FC236}">
                <a16:creationId xmlns:a16="http://schemas.microsoft.com/office/drawing/2014/main" id="{CDCE5CF9-4F8B-4FF6-B878-2E9071238D9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1328468"/>
            <a:ext cx="12192000" cy="5566069"/>
          </a:xfrm>
          <a:prstGeom prst="rect">
            <a:avLst/>
          </a:prstGeom>
        </p:spPr>
      </p:pic>
      <p:sp>
        <p:nvSpPr>
          <p:cNvPr id="29" name="Rectangle: Diagonal Corners Rounded 28">
            <a:extLst>
              <a:ext uri="{FF2B5EF4-FFF2-40B4-BE49-F238E27FC236}">
                <a16:creationId xmlns:a16="http://schemas.microsoft.com/office/drawing/2014/main" id="{78F776AF-79F7-4440-ADA4-464A6183E6D0}"/>
              </a:ext>
            </a:extLst>
          </p:cNvPr>
          <p:cNvSpPr/>
          <p:nvPr/>
        </p:nvSpPr>
        <p:spPr>
          <a:xfrm>
            <a:off x="6096000" y="2203299"/>
            <a:ext cx="6368477" cy="171147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Make sure to go through all Tire Positions if it needs to be included within the Policy. This includes </a:t>
            </a:r>
            <a:r>
              <a:rPr lang="en-US" sz="2400" b="1" dirty="0">
                <a:solidFill>
                  <a:schemeClr val="tx1"/>
                </a:solidFill>
                <a:latin typeface="Century Gothic" panose="020B0502020202020204" pitchFamily="34" charset="0"/>
              </a:rPr>
              <a:t>Steer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Drive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Trailer</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726521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a:extLst>
              <a:ext uri="{28A0092B-C50C-407E-A947-70E740481C1C}">
                <a14:useLocalDpi xmlns:a14="http://schemas.microsoft.com/office/drawing/2010/main" val="0"/>
              </a:ext>
            </a:extLst>
          </a:blip>
          <a:srcRect l="25046" t="18912"/>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00C6A904-08B1-4FB6-9160-20911523E639}"/>
              </a:ext>
            </a:extLst>
          </p:cNvPr>
          <p:cNvPicPr>
            <a:picLocks noChangeAspect="1"/>
          </p:cNvPicPr>
          <p:nvPr/>
        </p:nvPicPr>
        <p:blipFill rotWithShape="1">
          <a:blip r:embed="rId25"/>
          <a:srcRect r="1014"/>
          <a:stretch/>
        </p:blipFill>
        <p:spPr>
          <a:xfrm>
            <a:off x="0" y="1328468"/>
            <a:ext cx="12192000" cy="879894"/>
          </a:xfrm>
          <a:prstGeom prst="rect">
            <a:avLst/>
          </a:prstGeom>
        </p:spPr>
      </p:pic>
      <p:pic>
        <p:nvPicPr>
          <p:cNvPr id="30" name="Picture 29" descr="Graphical user interface, text, application&#10;&#10;Description automatically generated">
            <a:extLst>
              <a:ext uri="{FF2B5EF4-FFF2-40B4-BE49-F238E27FC236}">
                <a16:creationId xmlns:a16="http://schemas.microsoft.com/office/drawing/2014/main" id="{C858C737-0D07-465F-A4C3-6A29DE2AC32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 y="1239497"/>
            <a:ext cx="12192000" cy="5653525"/>
          </a:xfrm>
          <a:prstGeom prst="rect">
            <a:avLst/>
          </a:prstGeom>
        </p:spPr>
      </p:pic>
      <p:sp>
        <p:nvSpPr>
          <p:cNvPr id="29" name="Rectangle: Diagonal Corners Rounded 28">
            <a:extLst>
              <a:ext uri="{FF2B5EF4-FFF2-40B4-BE49-F238E27FC236}">
                <a16:creationId xmlns:a16="http://schemas.microsoft.com/office/drawing/2014/main" id="{72613AEF-A011-4708-A3E4-07F30A663B9B}"/>
              </a:ext>
            </a:extLst>
          </p:cNvPr>
          <p:cNvSpPr/>
          <p:nvPr/>
        </p:nvSpPr>
        <p:spPr>
          <a:xfrm>
            <a:off x="6353175" y="2203299"/>
            <a:ext cx="6111302" cy="171147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Tire Positions are added,   Enter and select </a:t>
            </a:r>
            <a:r>
              <a:rPr lang="en-US" sz="2400" b="1" dirty="0">
                <a:solidFill>
                  <a:schemeClr val="tx1"/>
                </a:solidFill>
                <a:latin typeface="Century Gothic" panose="020B0502020202020204" pitchFamily="34" charset="0"/>
              </a:rPr>
              <a:t>any Casing Instructions </a:t>
            </a:r>
            <a:r>
              <a:rPr lang="en-US" sz="2400" dirty="0">
                <a:solidFill>
                  <a:schemeClr val="tx1"/>
                </a:solidFill>
                <a:latin typeface="Century Gothic" panose="020B0502020202020204" pitchFamily="34" charset="0"/>
              </a:rPr>
              <a:t>the customer needs     to have followed. </a:t>
            </a:r>
          </a:p>
        </p:txBody>
      </p:sp>
    </p:spTree>
    <p:extLst>
      <p:ext uri="{BB962C8B-B14F-4D97-AF65-F5344CB8AC3E}">
        <p14:creationId xmlns:p14="http://schemas.microsoft.com/office/powerpoint/2010/main" val="2166744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a:extLst>
              <a:ext uri="{28A0092B-C50C-407E-A947-70E740481C1C}">
                <a14:useLocalDpi xmlns:a14="http://schemas.microsoft.com/office/drawing/2010/main" val="0"/>
              </a:ext>
            </a:extLst>
          </a:blip>
          <a:srcRect l="25046" t="18912"/>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3727EAEF-6A4F-40A8-B85A-12EBEDB3B1BC}"/>
              </a:ext>
            </a:extLst>
          </p:cNvPr>
          <p:cNvPicPr>
            <a:picLocks noChangeAspect="1"/>
          </p:cNvPicPr>
          <p:nvPr/>
        </p:nvPicPr>
        <p:blipFill rotWithShape="1">
          <a:blip r:embed="rId25">
            <a:extLst>
              <a:ext uri="{28A0092B-C50C-407E-A947-70E740481C1C}">
                <a14:useLocalDpi xmlns:a14="http://schemas.microsoft.com/office/drawing/2010/main" val="0"/>
              </a:ext>
            </a:extLst>
          </a:blip>
          <a:srcRect l="25047" t="19060"/>
          <a:stretch/>
        </p:blipFill>
        <p:spPr>
          <a:xfrm>
            <a:off x="3053725" y="2197759"/>
            <a:ext cx="9138275" cy="4706303"/>
          </a:xfrm>
          <a:prstGeom prst="rect">
            <a:avLst/>
          </a:prstGeom>
        </p:spPr>
      </p:pic>
      <p:pic>
        <p:nvPicPr>
          <p:cNvPr id="29" name="Picture 28">
            <a:extLst>
              <a:ext uri="{FF2B5EF4-FFF2-40B4-BE49-F238E27FC236}">
                <a16:creationId xmlns:a16="http://schemas.microsoft.com/office/drawing/2014/main" id="{2C68403B-418A-428C-9E4A-5C0DC63550EE}"/>
              </a:ext>
            </a:extLst>
          </p:cNvPr>
          <p:cNvPicPr>
            <a:picLocks noChangeAspect="1"/>
          </p:cNvPicPr>
          <p:nvPr/>
        </p:nvPicPr>
        <p:blipFill rotWithShape="1">
          <a:blip r:embed="rId26"/>
          <a:srcRect r="1014"/>
          <a:stretch/>
        </p:blipFill>
        <p:spPr>
          <a:xfrm>
            <a:off x="0" y="1328468"/>
            <a:ext cx="12192000" cy="879894"/>
          </a:xfrm>
          <a:prstGeom prst="rect">
            <a:avLst/>
          </a:prstGeom>
        </p:spPr>
      </p:pic>
      <p:pic>
        <p:nvPicPr>
          <p:cNvPr id="32" name="Picture 31" descr="Graphical user interface, text, application&#10;&#10;Description automatically generated">
            <a:extLst>
              <a:ext uri="{FF2B5EF4-FFF2-40B4-BE49-F238E27FC236}">
                <a16:creationId xmlns:a16="http://schemas.microsoft.com/office/drawing/2014/main" id="{0EA4CEB1-C983-4584-9263-2E84E052193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1247604"/>
            <a:ext cx="12192000" cy="5653525"/>
          </a:xfrm>
          <a:prstGeom prst="rect">
            <a:avLst/>
          </a:prstGeom>
        </p:spPr>
      </p:pic>
      <p:sp>
        <p:nvSpPr>
          <p:cNvPr id="31" name="Rectangle: Rounded Corners 30">
            <a:extLst>
              <a:ext uri="{FF2B5EF4-FFF2-40B4-BE49-F238E27FC236}">
                <a16:creationId xmlns:a16="http://schemas.microsoft.com/office/drawing/2014/main" id="{9C872F00-A599-4168-8ECC-BEB4C98E92CC}"/>
              </a:ext>
            </a:extLst>
          </p:cNvPr>
          <p:cNvSpPr/>
          <p:nvPr/>
        </p:nvSpPr>
        <p:spPr>
          <a:xfrm>
            <a:off x="4409478" y="4473562"/>
            <a:ext cx="7430097" cy="1179724"/>
          </a:xfrm>
          <a:prstGeom prst="roundRect">
            <a:avLst>
              <a:gd name="adj" fmla="val 12451"/>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Diagonal Corners Rounded 29">
            <a:extLst>
              <a:ext uri="{FF2B5EF4-FFF2-40B4-BE49-F238E27FC236}">
                <a16:creationId xmlns:a16="http://schemas.microsoft.com/office/drawing/2014/main" id="{FD48157D-88A0-4E9C-A860-867303D76307}"/>
              </a:ext>
            </a:extLst>
          </p:cNvPr>
          <p:cNvSpPr/>
          <p:nvPr/>
        </p:nvSpPr>
        <p:spPr>
          <a:xfrm>
            <a:off x="6353175" y="2203299"/>
            <a:ext cx="6111302" cy="210158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Similar to information entered in    for Specs, if a selection requires   entry, more </a:t>
            </a:r>
            <a:r>
              <a:rPr lang="en-US" sz="2400" b="1" dirty="0">
                <a:solidFill>
                  <a:schemeClr val="tx1"/>
                </a:solidFill>
                <a:latin typeface="Century Gothic" panose="020B0502020202020204" pitchFamily="34" charset="0"/>
              </a:rPr>
              <a:t>options and/or dropdowns will populate </a:t>
            </a:r>
            <a:r>
              <a:rPr lang="en-US" sz="2400" dirty="0">
                <a:solidFill>
                  <a:schemeClr val="tx1"/>
                </a:solidFill>
                <a:latin typeface="Century Gothic" panose="020B0502020202020204" pitchFamily="34" charset="0"/>
              </a:rPr>
              <a:t>for any additional content added. </a:t>
            </a:r>
          </a:p>
        </p:txBody>
      </p:sp>
    </p:spTree>
    <p:extLst>
      <p:ext uri="{BB962C8B-B14F-4D97-AF65-F5344CB8AC3E}">
        <p14:creationId xmlns:p14="http://schemas.microsoft.com/office/powerpoint/2010/main" val="2612567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a:extLst>
              <a:ext uri="{28A0092B-C50C-407E-A947-70E740481C1C}">
                <a14:useLocalDpi xmlns:a14="http://schemas.microsoft.com/office/drawing/2010/main" val="0"/>
              </a:ext>
            </a:extLst>
          </a:blip>
          <a:srcRect l="25046" t="18912"/>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86184FDD-B1D4-4ED2-A849-FBC103943590}"/>
              </a:ext>
            </a:extLst>
          </p:cNvPr>
          <p:cNvPicPr>
            <a:picLocks noChangeAspect="1"/>
          </p:cNvPicPr>
          <p:nvPr/>
        </p:nvPicPr>
        <p:blipFill rotWithShape="1">
          <a:blip r:embed="rId25">
            <a:extLst>
              <a:ext uri="{28A0092B-C50C-407E-A947-70E740481C1C}">
                <a14:useLocalDpi xmlns:a14="http://schemas.microsoft.com/office/drawing/2010/main" val="0"/>
              </a:ext>
            </a:extLst>
          </a:blip>
          <a:srcRect l="25047" t="18918"/>
          <a:stretch/>
        </p:blipFill>
        <p:spPr>
          <a:xfrm>
            <a:off x="3053721" y="2186434"/>
            <a:ext cx="9138273" cy="4706303"/>
          </a:xfrm>
          <a:prstGeom prst="rect">
            <a:avLst/>
          </a:prstGeom>
        </p:spPr>
      </p:pic>
      <p:pic>
        <p:nvPicPr>
          <p:cNvPr id="29" name="Picture 28">
            <a:extLst>
              <a:ext uri="{FF2B5EF4-FFF2-40B4-BE49-F238E27FC236}">
                <a16:creationId xmlns:a16="http://schemas.microsoft.com/office/drawing/2014/main" id="{C9B5D27C-D5B9-4811-9534-EC4B22BFB8DE}"/>
              </a:ext>
            </a:extLst>
          </p:cNvPr>
          <p:cNvPicPr>
            <a:picLocks noChangeAspect="1"/>
          </p:cNvPicPr>
          <p:nvPr/>
        </p:nvPicPr>
        <p:blipFill rotWithShape="1">
          <a:blip r:embed="rId26"/>
          <a:srcRect r="1014"/>
          <a:stretch/>
        </p:blipFill>
        <p:spPr>
          <a:xfrm>
            <a:off x="0" y="1328468"/>
            <a:ext cx="12192000" cy="879894"/>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C1400BE1-FEFB-4282-B34E-4B12749C829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1239497"/>
            <a:ext cx="12192000" cy="5659341"/>
          </a:xfrm>
          <a:prstGeom prst="rect">
            <a:avLst/>
          </a:prstGeom>
        </p:spPr>
      </p:pic>
      <p:sp>
        <p:nvSpPr>
          <p:cNvPr id="30" name="Rectangle: Diagonal Corners Rounded 29">
            <a:extLst>
              <a:ext uri="{FF2B5EF4-FFF2-40B4-BE49-F238E27FC236}">
                <a16:creationId xmlns:a16="http://schemas.microsoft.com/office/drawing/2014/main" id="{99AB4B81-6E5C-4FAF-BCA0-C0399633CCB9}"/>
              </a:ext>
            </a:extLst>
          </p:cNvPr>
          <p:cNvSpPr/>
          <p:nvPr/>
        </p:nvSpPr>
        <p:spPr>
          <a:xfrm>
            <a:off x="6334125" y="4651441"/>
            <a:ext cx="6111302" cy="166186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In this section, accepted casing brands can be selected or select  all brands.</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670260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a:extLst>
              <a:ext uri="{28A0092B-C50C-407E-A947-70E740481C1C}">
                <a14:useLocalDpi xmlns:a14="http://schemas.microsoft.com/office/drawing/2010/main" val="0"/>
              </a:ext>
            </a:extLst>
          </a:blip>
          <a:srcRect l="25047" t="19102" b="31103"/>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a:srcRect r="416"/>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a:srcRect t="17934"/>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a:extLst>
              <a:ext uri="{28A0092B-C50C-407E-A947-70E740481C1C}">
                <a14:useLocalDpi xmlns:a14="http://schemas.microsoft.com/office/drawing/2010/main" val="0"/>
              </a:ext>
            </a:extLst>
          </a:blip>
          <a:srcRect t="22233"/>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a:extLst>
              <a:ext uri="{28A0092B-C50C-407E-A947-70E740481C1C}">
                <a14:useLocalDpi xmlns:a14="http://schemas.microsoft.com/office/drawing/2010/main" val="0"/>
              </a:ext>
            </a:extLst>
          </a:blip>
          <a:srcRect l="25047" t="19196"/>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a:extLst>
              <a:ext uri="{28A0092B-C50C-407E-A947-70E740481C1C}">
                <a14:useLocalDpi xmlns:a14="http://schemas.microsoft.com/office/drawing/2010/main" val="0"/>
              </a:ext>
            </a:extLst>
          </a:blip>
          <a:srcRect l="25047" t="18901"/>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a:extLst>
              <a:ext uri="{28A0092B-C50C-407E-A947-70E740481C1C}">
                <a14:useLocalDpi xmlns:a14="http://schemas.microsoft.com/office/drawing/2010/main" val="0"/>
              </a:ext>
            </a:extLst>
          </a:blip>
          <a:srcRect l="25047" t="19491"/>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a:extLst>
              <a:ext uri="{28A0092B-C50C-407E-A947-70E740481C1C}">
                <a14:useLocalDpi xmlns:a14="http://schemas.microsoft.com/office/drawing/2010/main" val="0"/>
              </a:ext>
            </a:extLst>
          </a:blip>
          <a:srcRect l="25047" t="19033"/>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a:extLst>
              <a:ext uri="{28A0092B-C50C-407E-A947-70E740481C1C}">
                <a14:useLocalDpi xmlns:a14="http://schemas.microsoft.com/office/drawing/2010/main" val="0"/>
              </a:ext>
            </a:extLst>
          </a:blip>
          <a:srcRect t="22195"/>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a:extLst>
              <a:ext uri="{28A0092B-C50C-407E-A947-70E740481C1C}">
                <a14:useLocalDpi xmlns:a14="http://schemas.microsoft.com/office/drawing/2010/main" val="0"/>
              </a:ext>
            </a:extLst>
          </a:blip>
          <a:srcRect l="25047" t="18849"/>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a:extLst>
              <a:ext uri="{28A0092B-C50C-407E-A947-70E740481C1C}">
                <a14:useLocalDpi xmlns:a14="http://schemas.microsoft.com/office/drawing/2010/main" val="0"/>
              </a:ext>
            </a:extLst>
          </a:blip>
          <a:srcRect t="22233"/>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a:extLst>
              <a:ext uri="{28A0092B-C50C-407E-A947-70E740481C1C}">
                <a14:useLocalDpi xmlns:a14="http://schemas.microsoft.com/office/drawing/2010/main" val="0"/>
              </a:ext>
            </a:extLst>
          </a:blip>
          <a:srcRect l="25047" t="18954"/>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a:extLst>
              <a:ext uri="{28A0092B-C50C-407E-A947-70E740481C1C}">
                <a14:useLocalDpi xmlns:a14="http://schemas.microsoft.com/office/drawing/2010/main" val="0"/>
              </a:ext>
            </a:extLst>
          </a:blip>
          <a:srcRect l="25047" t="18889"/>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a:extLst>
              <a:ext uri="{28A0092B-C50C-407E-A947-70E740481C1C}">
                <a14:useLocalDpi xmlns:a14="http://schemas.microsoft.com/office/drawing/2010/main" val="0"/>
              </a:ext>
            </a:extLst>
          </a:blip>
          <a:srcRect l="25047" t="19033"/>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a:extLst>
              <a:ext uri="{28A0092B-C50C-407E-A947-70E740481C1C}">
                <a14:useLocalDpi xmlns:a14="http://schemas.microsoft.com/office/drawing/2010/main" val="0"/>
              </a:ext>
            </a:extLst>
          </a:blip>
          <a:srcRect t="22274"/>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a:extLst>
              <a:ext uri="{28A0092B-C50C-407E-A947-70E740481C1C}">
                <a14:useLocalDpi xmlns:a14="http://schemas.microsoft.com/office/drawing/2010/main" val="0"/>
              </a:ext>
            </a:extLst>
          </a:blip>
          <a:srcRect l="25047" t="22353"/>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a:extLst>
              <a:ext uri="{28A0092B-C50C-407E-A947-70E740481C1C}">
                <a14:useLocalDpi xmlns:a14="http://schemas.microsoft.com/office/drawing/2010/main" val="0"/>
              </a:ext>
            </a:extLst>
          </a:blip>
          <a:srcRect l="25046" t="18912"/>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846B3D20-6059-47F1-8E48-AA2F33112907}"/>
              </a:ext>
            </a:extLst>
          </p:cNvPr>
          <p:cNvPicPr>
            <a:picLocks noChangeAspect="1"/>
          </p:cNvPicPr>
          <p:nvPr/>
        </p:nvPicPr>
        <p:blipFill rotWithShape="1">
          <a:blip r:embed="rId25">
            <a:extLst>
              <a:ext uri="{28A0092B-C50C-407E-A947-70E740481C1C}">
                <a14:useLocalDpi xmlns:a14="http://schemas.microsoft.com/office/drawing/2010/main" val="0"/>
              </a:ext>
            </a:extLst>
          </a:blip>
          <a:srcRect l="25047" t="18901"/>
          <a:stretch/>
        </p:blipFill>
        <p:spPr>
          <a:xfrm>
            <a:off x="3053725" y="2195960"/>
            <a:ext cx="9138255" cy="4697352"/>
          </a:xfrm>
          <a:prstGeom prst="rect">
            <a:avLst/>
          </a:prstGeom>
        </p:spPr>
      </p:pic>
      <p:pic>
        <p:nvPicPr>
          <p:cNvPr id="29" name="Picture 28">
            <a:extLst>
              <a:ext uri="{FF2B5EF4-FFF2-40B4-BE49-F238E27FC236}">
                <a16:creationId xmlns:a16="http://schemas.microsoft.com/office/drawing/2014/main" id="{1FD84945-5C14-415D-8070-3F5C7D735B5B}"/>
              </a:ext>
            </a:extLst>
          </p:cNvPr>
          <p:cNvPicPr>
            <a:picLocks noChangeAspect="1"/>
          </p:cNvPicPr>
          <p:nvPr/>
        </p:nvPicPr>
        <p:blipFill rotWithShape="1">
          <a:blip r:embed="rId26"/>
          <a:srcRect r="1014"/>
          <a:stretch/>
        </p:blipFill>
        <p:spPr>
          <a:xfrm>
            <a:off x="0" y="1328468"/>
            <a:ext cx="12192000" cy="879894"/>
          </a:xfrm>
          <a:prstGeom prst="rect">
            <a:avLst/>
          </a:prstGeom>
        </p:spPr>
      </p:pic>
      <p:sp>
        <p:nvSpPr>
          <p:cNvPr id="31" name="Rectangle: Rounded Corners 30">
            <a:extLst>
              <a:ext uri="{FF2B5EF4-FFF2-40B4-BE49-F238E27FC236}">
                <a16:creationId xmlns:a16="http://schemas.microsoft.com/office/drawing/2014/main" id="{1A7FF23E-C318-4195-B939-CADB71152135}"/>
              </a:ext>
            </a:extLst>
          </p:cNvPr>
          <p:cNvSpPr/>
          <p:nvPr/>
        </p:nvSpPr>
        <p:spPr>
          <a:xfrm>
            <a:off x="6852485" y="634473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Graphical user interface, text, application&#10;&#10;Description automatically generated">
            <a:extLst>
              <a:ext uri="{FF2B5EF4-FFF2-40B4-BE49-F238E27FC236}">
                <a16:creationId xmlns:a16="http://schemas.microsoft.com/office/drawing/2014/main" id="{69FFE4B0-E78C-4A85-9019-691BC06C3E8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337" y="1239497"/>
            <a:ext cx="12192000" cy="5653525"/>
          </a:xfrm>
          <a:prstGeom prst="rect">
            <a:avLst/>
          </a:prstGeom>
        </p:spPr>
      </p:pic>
      <p:sp>
        <p:nvSpPr>
          <p:cNvPr id="30" name="Rectangle: Diagonal Corners Rounded 29">
            <a:extLst>
              <a:ext uri="{FF2B5EF4-FFF2-40B4-BE49-F238E27FC236}">
                <a16:creationId xmlns:a16="http://schemas.microsoft.com/office/drawing/2014/main" id="{89337ADC-EE22-4D56-8930-53B2DD6CCC91}"/>
              </a:ext>
            </a:extLst>
          </p:cNvPr>
          <p:cNvSpPr/>
          <p:nvPr/>
        </p:nvSpPr>
        <p:spPr>
          <a:xfrm>
            <a:off x="5610226" y="2223899"/>
            <a:ext cx="6965026" cy="21385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last section within Retread is </a:t>
            </a:r>
            <a:r>
              <a:rPr lang="en-US" sz="2400" b="1" dirty="0">
                <a:solidFill>
                  <a:schemeClr val="tx1"/>
                </a:solidFill>
                <a:latin typeface="Century Gothic" panose="020B0502020202020204" pitchFamily="34" charset="0"/>
              </a:rPr>
              <a:t>Casing Management</a:t>
            </a:r>
            <a:r>
              <a:rPr lang="en-US" sz="2400" dirty="0">
                <a:solidFill>
                  <a:schemeClr val="tx1"/>
                </a:solidFill>
                <a:latin typeface="Century Gothic" panose="020B0502020202020204" pitchFamily="34" charset="0"/>
              </a:rPr>
              <a:t>. Make any selections if needed and applicable. Once all information is added, click the next section </a:t>
            </a:r>
            <a:r>
              <a:rPr lang="en-US" sz="2400" b="1" dirty="0">
                <a:solidFill>
                  <a:schemeClr val="tx1"/>
                </a:solidFill>
                <a:latin typeface="Century Gothic" panose="020B0502020202020204" pitchFamily="34" charset="0"/>
              </a:rPr>
              <a:t>Repairs</a:t>
            </a:r>
            <a:r>
              <a:rPr lang="en-US" sz="2400"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3021487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12" name="Picture 11">
            <a:extLst>
              <a:ext uri="{FF2B5EF4-FFF2-40B4-BE49-F238E27FC236}">
                <a16:creationId xmlns:a16="http://schemas.microsoft.com/office/drawing/2014/main" id="{B63F8541-5D6B-4A84-9576-0A48A2C6FF70}"/>
              </a:ext>
            </a:extLst>
          </p:cNvPr>
          <p:cNvPicPr>
            <a:picLocks noChangeAspect="1"/>
          </p:cNvPicPr>
          <p:nvPr/>
        </p:nvPicPr>
        <p:blipFill rotWithShape="1">
          <a:blip r:embed="rId8"/>
          <a:srcRect r="1014"/>
          <a:stretch/>
        </p:blipFill>
        <p:spPr>
          <a:xfrm>
            <a:off x="0" y="1328468"/>
            <a:ext cx="12192000" cy="87989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EB3E327-6E1E-4315-ABE2-7FB20F7450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239498"/>
            <a:ext cx="12192000" cy="5679362"/>
          </a:xfrm>
          <a:prstGeom prst="rect">
            <a:avLst/>
          </a:prstGeom>
        </p:spPr>
      </p:pic>
      <p:sp>
        <p:nvSpPr>
          <p:cNvPr id="14" name="Rectangle: Diagonal Corners Rounded 13">
            <a:extLst>
              <a:ext uri="{FF2B5EF4-FFF2-40B4-BE49-F238E27FC236}">
                <a16:creationId xmlns:a16="http://schemas.microsoft.com/office/drawing/2014/main" id="{1BD5525A-D04C-421A-8CD3-13F003E4DAF8}"/>
              </a:ext>
            </a:extLst>
          </p:cNvPr>
          <p:cNvSpPr/>
          <p:nvPr/>
        </p:nvSpPr>
        <p:spPr>
          <a:xfrm>
            <a:off x="5610226" y="1626807"/>
            <a:ext cx="6965026" cy="291661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focus on repairs. Similar to Retread, each </a:t>
            </a:r>
            <a:r>
              <a:rPr lang="en-US" sz="2400" b="1" dirty="0">
                <a:solidFill>
                  <a:schemeClr val="tx1"/>
                </a:solidFill>
                <a:latin typeface="Century Gothic" panose="020B0502020202020204" pitchFamily="34" charset="0"/>
              </a:rPr>
              <a:t>Tire Position     </a:t>
            </a:r>
            <a:r>
              <a:rPr lang="en-US" sz="2400" dirty="0">
                <a:solidFill>
                  <a:schemeClr val="tx1"/>
                </a:solidFill>
                <a:latin typeface="Century Gothic" panose="020B0502020202020204" pitchFamily="34" charset="0"/>
              </a:rPr>
              <a:t>will have it’s own set of selections and options for each type of repair. Ensure when a selection is made to use the dropdown to select the number   allowed for that </a:t>
            </a:r>
            <a:r>
              <a:rPr lang="en-US" sz="2400" b="1" dirty="0">
                <a:solidFill>
                  <a:schemeClr val="tx1"/>
                </a:solidFill>
                <a:latin typeface="Century Gothic" panose="020B0502020202020204" pitchFamily="34" charset="0"/>
              </a:rPr>
              <a:t>Tire Position</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505012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F71D6DD6-DA6F-4544-8EC7-7C30F84AC113}"/>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8263"/>
          <a:stretch/>
        </p:blipFill>
        <p:spPr>
          <a:xfrm>
            <a:off x="3053750" y="2209798"/>
            <a:ext cx="9138250" cy="4648202"/>
          </a:xfrm>
          <a:prstGeom prst="rect">
            <a:avLst/>
          </a:prstGeom>
        </p:spPr>
      </p:pic>
      <p:pic>
        <p:nvPicPr>
          <p:cNvPr id="12" name="Picture 11">
            <a:extLst>
              <a:ext uri="{FF2B5EF4-FFF2-40B4-BE49-F238E27FC236}">
                <a16:creationId xmlns:a16="http://schemas.microsoft.com/office/drawing/2014/main" id="{4764721F-2D56-4B16-8A41-3E985E52192D}"/>
              </a:ext>
            </a:extLst>
          </p:cNvPr>
          <p:cNvPicPr>
            <a:picLocks noChangeAspect="1"/>
          </p:cNvPicPr>
          <p:nvPr/>
        </p:nvPicPr>
        <p:blipFill rotWithShape="1">
          <a:blip r:embed="rId9"/>
          <a:srcRect r="1014"/>
          <a:stretch/>
        </p:blipFill>
        <p:spPr>
          <a:xfrm>
            <a:off x="0" y="1328468"/>
            <a:ext cx="12192000" cy="879894"/>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A2FB012-EC2F-417B-B3EB-20A55E4391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39498"/>
            <a:ext cx="12192000" cy="5615624"/>
          </a:xfrm>
          <a:prstGeom prst="rect">
            <a:avLst/>
          </a:prstGeom>
        </p:spPr>
      </p:pic>
      <p:sp>
        <p:nvSpPr>
          <p:cNvPr id="13" name="Rectangle: Diagonal Corners Rounded 12">
            <a:extLst>
              <a:ext uri="{FF2B5EF4-FFF2-40B4-BE49-F238E27FC236}">
                <a16:creationId xmlns:a16="http://schemas.microsoft.com/office/drawing/2014/main" id="{CF60B648-1B8A-4BCD-BFBB-3BE7937B1CB0}"/>
              </a:ext>
            </a:extLst>
          </p:cNvPr>
          <p:cNvSpPr/>
          <p:nvPr/>
        </p:nvSpPr>
        <p:spPr>
          <a:xfrm>
            <a:off x="5610226" y="2383593"/>
            <a:ext cx="6965026" cy="151213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Here’s a visual example of a </a:t>
            </a:r>
            <a:r>
              <a:rPr lang="en-US" sz="2400" b="1" dirty="0">
                <a:solidFill>
                  <a:schemeClr val="tx1"/>
                </a:solidFill>
                <a:latin typeface="Century Gothic" panose="020B0502020202020204" pitchFamily="34" charset="0"/>
              </a:rPr>
              <a:t>repair</a:t>
            </a:r>
            <a:r>
              <a:rPr lang="en-US" sz="2400" dirty="0">
                <a:solidFill>
                  <a:schemeClr val="tx1"/>
                </a:solidFill>
                <a:latin typeface="Century Gothic" panose="020B0502020202020204" pitchFamily="34" charset="0"/>
              </a:rPr>
              <a:t>   being selected and the options that display below. </a:t>
            </a:r>
          </a:p>
        </p:txBody>
      </p:sp>
    </p:spTree>
    <p:extLst>
      <p:ext uri="{BB962C8B-B14F-4D97-AF65-F5344CB8AC3E}">
        <p14:creationId xmlns:p14="http://schemas.microsoft.com/office/powerpoint/2010/main" val="3361931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FA812BE0-F7DB-49F7-8B86-0A2C769B3F63}"/>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298"/>
          <a:stretch/>
        </p:blipFill>
        <p:spPr>
          <a:xfrm>
            <a:off x="3053749" y="2209798"/>
            <a:ext cx="9138251" cy="4648202"/>
          </a:xfrm>
          <a:prstGeom prst="rect">
            <a:avLst/>
          </a:prstGeom>
        </p:spPr>
      </p:pic>
      <p:pic>
        <p:nvPicPr>
          <p:cNvPr id="12" name="Picture 11">
            <a:extLst>
              <a:ext uri="{FF2B5EF4-FFF2-40B4-BE49-F238E27FC236}">
                <a16:creationId xmlns:a16="http://schemas.microsoft.com/office/drawing/2014/main" id="{CD52042F-D61E-4C6D-BB8E-47AE75C77357}"/>
              </a:ext>
            </a:extLst>
          </p:cNvPr>
          <p:cNvPicPr>
            <a:picLocks noChangeAspect="1"/>
          </p:cNvPicPr>
          <p:nvPr/>
        </p:nvPicPr>
        <p:blipFill rotWithShape="1">
          <a:blip r:embed="rId9"/>
          <a:srcRect r="1014"/>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78F3085E-958B-4C55-87A3-91B4E3786B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39498"/>
            <a:ext cx="12192000" cy="5618502"/>
          </a:xfrm>
          <a:prstGeom prst="rect">
            <a:avLst/>
          </a:prstGeom>
        </p:spPr>
      </p:pic>
      <p:sp>
        <p:nvSpPr>
          <p:cNvPr id="13" name="Rectangle: Diagonal Corners Rounded 12">
            <a:extLst>
              <a:ext uri="{FF2B5EF4-FFF2-40B4-BE49-F238E27FC236}">
                <a16:creationId xmlns:a16="http://schemas.microsoft.com/office/drawing/2014/main" id="{FBB511BC-2CB7-4E8B-9334-36FAF1C2C1E4}"/>
              </a:ext>
            </a:extLst>
          </p:cNvPr>
          <p:cNvSpPr/>
          <p:nvPr/>
        </p:nvSpPr>
        <p:spPr>
          <a:xfrm>
            <a:off x="6219824" y="2383592"/>
            <a:ext cx="6355427" cy="218840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the end of each position, a     series of different options are available for </a:t>
            </a:r>
            <a:r>
              <a:rPr lang="en-US" sz="2400" b="1" dirty="0">
                <a:solidFill>
                  <a:schemeClr val="tx1"/>
                </a:solidFill>
                <a:latin typeface="Century Gothic" panose="020B0502020202020204" pitchFamily="34" charset="0"/>
              </a:rPr>
              <a:t>Repair Instructions</a:t>
            </a:r>
            <a:r>
              <a:rPr lang="en-US" sz="2400" dirty="0">
                <a:solidFill>
                  <a:schemeClr val="tx1"/>
                </a:solidFill>
                <a:latin typeface="Century Gothic" panose="020B0502020202020204" pitchFamily="34" charset="0"/>
              </a:rPr>
              <a:t>. Complete if applicable and add   any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if needed. </a:t>
            </a:r>
          </a:p>
        </p:txBody>
      </p:sp>
    </p:spTree>
    <p:extLst>
      <p:ext uri="{BB962C8B-B14F-4D97-AF65-F5344CB8AC3E}">
        <p14:creationId xmlns:p14="http://schemas.microsoft.com/office/powerpoint/2010/main" val="40756433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173504A2-CF52-4D76-925E-BE78A64F146E}"/>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325"/>
          <a:stretch/>
        </p:blipFill>
        <p:spPr>
          <a:xfrm>
            <a:off x="3053750" y="2219918"/>
            <a:ext cx="9138250" cy="4635204"/>
          </a:xfrm>
          <a:prstGeom prst="rect">
            <a:avLst/>
          </a:prstGeom>
        </p:spPr>
      </p:pic>
      <p:pic>
        <p:nvPicPr>
          <p:cNvPr id="12" name="Picture 11">
            <a:extLst>
              <a:ext uri="{FF2B5EF4-FFF2-40B4-BE49-F238E27FC236}">
                <a16:creationId xmlns:a16="http://schemas.microsoft.com/office/drawing/2014/main" id="{C3D27BEF-A2D3-45C3-AAEC-6BE9A474469C}"/>
              </a:ext>
            </a:extLst>
          </p:cNvPr>
          <p:cNvPicPr>
            <a:picLocks noChangeAspect="1"/>
          </p:cNvPicPr>
          <p:nvPr/>
        </p:nvPicPr>
        <p:blipFill rotWithShape="1">
          <a:blip r:embed="rId9"/>
          <a:srcRect r="1014"/>
          <a:stretch/>
        </p:blipFill>
        <p:spPr>
          <a:xfrm>
            <a:off x="0" y="1328468"/>
            <a:ext cx="12192000" cy="879894"/>
          </a:xfrm>
          <a:prstGeom prst="rect">
            <a:avLst/>
          </a:prstGeom>
        </p:spPr>
      </p:pic>
      <p:pic>
        <p:nvPicPr>
          <p:cNvPr id="9" name="Picture 8">
            <a:extLst>
              <a:ext uri="{FF2B5EF4-FFF2-40B4-BE49-F238E27FC236}">
                <a16:creationId xmlns:a16="http://schemas.microsoft.com/office/drawing/2014/main" id="{472683AB-1E72-4D1C-990F-23315DE6E025}"/>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25134"/>
          <a:stretch/>
        </p:blipFill>
        <p:spPr>
          <a:xfrm>
            <a:off x="3053750" y="2196556"/>
            <a:ext cx="9138250" cy="4661443"/>
          </a:xfrm>
          <a:prstGeom prst="rect">
            <a:avLst/>
          </a:prstGeom>
        </p:spPr>
      </p:pic>
      <p:sp>
        <p:nvSpPr>
          <p:cNvPr id="14" name="Rectangle: Rounded Corners 13">
            <a:extLst>
              <a:ext uri="{FF2B5EF4-FFF2-40B4-BE49-F238E27FC236}">
                <a16:creationId xmlns:a16="http://schemas.microsoft.com/office/drawing/2014/main" id="{0E26B3B7-3134-4A9A-8E63-CA759587A272}"/>
              </a:ext>
            </a:extLst>
          </p:cNvPr>
          <p:cNvSpPr/>
          <p:nvPr/>
        </p:nvSpPr>
        <p:spPr>
          <a:xfrm>
            <a:off x="6829492" y="561903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 text, application&#10;&#10;Description automatically generated">
            <a:extLst>
              <a:ext uri="{FF2B5EF4-FFF2-40B4-BE49-F238E27FC236}">
                <a16:creationId xmlns:a16="http://schemas.microsoft.com/office/drawing/2014/main" id="{24483C65-262E-4862-B463-BEEAD009D6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334392"/>
            <a:ext cx="12192000" cy="5523608"/>
          </a:xfrm>
          <a:prstGeom prst="rect">
            <a:avLst/>
          </a:prstGeom>
        </p:spPr>
      </p:pic>
      <p:sp>
        <p:nvSpPr>
          <p:cNvPr id="13" name="Rectangle: Diagonal Corners Rounded 12">
            <a:extLst>
              <a:ext uri="{FF2B5EF4-FFF2-40B4-BE49-F238E27FC236}">
                <a16:creationId xmlns:a16="http://schemas.microsoft.com/office/drawing/2014/main" id="{8229B55A-0225-4A25-B889-B7A0E162E389}"/>
              </a:ext>
            </a:extLst>
          </p:cNvPr>
          <p:cNvSpPr/>
          <p:nvPr/>
        </p:nvSpPr>
        <p:spPr>
          <a:xfrm>
            <a:off x="6829492" y="2383593"/>
            <a:ext cx="5812501" cy="190265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all Tire Positions are complete in regards to Repair, click the next and last section, </a:t>
            </a:r>
            <a:r>
              <a:rPr lang="en-US" sz="2400" b="1" dirty="0">
                <a:solidFill>
                  <a:schemeClr val="tx1"/>
                </a:solidFill>
                <a:latin typeface="Century Gothic" panose="020B0502020202020204" pitchFamily="34" charset="0"/>
              </a:rPr>
              <a:t>Summary</a:t>
            </a:r>
          </a:p>
        </p:txBody>
      </p:sp>
    </p:spTree>
    <p:extLst>
      <p:ext uri="{BB962C8B-B14F-4D97-AF65-F5344CB8AC3E}">
        <p14:creationId xmlns:p14="http://schemas.microsoft.com/office/powerpoint/2010/main" val="239898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5891842" y="3493698"/>
            <a:ext cx="6547450" cy="284671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Start the Quote by first typing the   name of the quote in the “</a:t>
            </a:r>
            <a:r>
              <a:rPr lang="en-US" sz="2400" b="1" dirty="0">
                <a:solidFill>
                  <a:schemeClr val="tx1"/>
                </a:solidFill>
                <a:latin typeface="Century Gothic" panose="020B0502020202020204" pitchFamily="34" charset="0"/>
              </a:rPr>
              <a:t>Name of Quote</a:t>
            </a:r>
            <a:r>
              <a:rPr lang="en-US" sz="2400" dirty="0">
                <a:solidFill>
                  <a:schemeClr val="tx1"/>
                </a:solidFill>
                <a:latin typeface="Century Gothic" panose="020B0502020202020204" pitchFamily="34" charset="0"/>
              </a:rPr>
              <a:t>” section. Try to be specific in using content like Customer Name/Location and date(Bob’s Trucking 3.9.2021). Once complete, click </a:t>
            </a:r>
            <a:r>
              <a:rPr lang="en-US" sz="2400" b="1" dirty="0">
                <a:solidFill>
                  <a:schemeClr val="tx1"/>
                </a:solidFill>
                <a:latin typeface="Century Gothic" panose="020B0502020202020204" pitchFamily="34" charset="0"/>
              </a:rPr>
              <a:t>enter or tab</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25172304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337" b="9403"/>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a:extLst>
              <a:ext uri="{28A0092B-C50C-407E-A947-70E740481C1C}">
                <a14:useLocalDpi xmlns:a14="http://schemas.microsoft.com/office/drawing/2010/main" val="0"/>
              </a:ext>
            </a:extLst>
          </a:blip>
          <a:srcRect t="10619"/>
          <a:stretch/>
        </p:blipFill>
        <p:spPr>
          <a:xfrm>
            <a:off x="0" y="2206923"/>
            <a:ext cx="12192000" cy="4651078"/>
          </a:xfrm>
          <a:prstGeom prst="rect">
            <a:avLst/>
          </a:prstGeom>
        </p:spPr>
      </p:pic>
      <p:pic>
        <p:nvPicPr>
          <p:cNvPr id="14" name="Picture 13">
            <a:extLst>
              <a:ext uri="{FF2B5EF4-FFF2-40B4-BE49-F238E27FC236}">
                <a16:creationId xmlns:a16="http://schemas.microsoft.com/office/drawing/2014/main" id="{06646B8A-34FA-4C2E-BE1A-4AF457A3D543}"/>
              </a:ext>
            </a:extLst>
          </p:cNvPr>
          <p:cNvPicPr>
            <a:picLocks noChangeAspect="1"/>
          </p:cNvPicPr>
          <p:nvPr/>
        </p:nvPicPr>
        <p:blipFill rotWithShape="1">
          <a:blip r:embed="rId10"/>
          <a:srcRect r="1014"/>
          <a:stretch/>
        </p:blipFill>
        <p:spPr>
          <a:xfrm>
            <a:off x="0" y="1328468"/>
            <a:ext cx="12192000" cy="87989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C331932B-C854-4D5F-A241-0E945607AC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39498"/>
            <a:ext cx="12192000" cy="5615624"/>
          </a:xfrm>
          <a:prstGeom prst="rect">
            <a:avLst/>
          </a:prstGeom>
        </p:spPr>
      </p:pic>
      <p:sp>
        <p:nvSpPr>
          <p:cNvPr id="15" name="Rectangle: Diagonal Corners Rounded 14">
            <a:extLst>
              <a:ext uri="{FF2B5EF4-FFF2-40B4-BE49-F238E27FC236}">
                <a16:creationId xmlns:a16="http://schemas.microsoft.com/office/drawing/2014/main" id="{AE5C980B-DCE6-4B84-B771-008599764BA8}"/>
              </a:ext>
            </a:extLst>
          </p:cNvPr>
          <p:cNvSpPr/>
          <p:nvPr/>
        </p:nvSpPr>
        <p:spPr>
          <a:xfrm>
            <a:off x="6981824" y="2004737"/>
            <a:ext cx="5695073"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Summary will show all  information added within the    Policy starting with the        </a:t>
            </a:r>
            <a:r>
              <a:rPr lang="en-US" sz="2400" b="1" dirty="0">
                <a:solidFill>
                  <a:schemeClr val="tx1"/>
                </a:solidFill>
                <a:latin typeface="Century Gothic" panose="020B0502020202020204" pitchFamily="34" charset="0"/>
              </a:rPr>
              <a:t>Customer</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Team</a:t>
            </a:r>
            <a:r>
              <a:rPr lang="en-US" sz="2400" dirty="0">
                <a:solidFill>
                  <a:schemeClr val="tx1"/>
                </a:solidFill>
                <a:latin typeface="Century Gothic" panose="020B0502020202020204" pitchFamily="34" charset="0"/>
              </a:rPr>
              <a:t> Info.</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832466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337" b="9403"/>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a:extLst>
              <a:ext uri="{28A0092B-C50C-407E-A947-70E740481C1C}">
                <a14:useLocalDpi xmlns:a14="http://schemas.microsoft.com/office/drawing/2010/main" val="0"/>
              </a:ext>
            </a:extLst>
          </a:blip>
          <a:srcRect t="10619"/>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6D1F2BEE-B62D-404A-A67D-81092CDF1322}"/>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7806"/>
          <a:stretch/>
        </p:blipFill>
        <p:spPr>
          <a:xfrm>
            <a:off x="3053749" y="2206923"/>
            <a:ext cx="9138251" cy="4651078"/>
          </a:xfrm>
          <a:prstGeom prst="rect">
            <a:avLst/>
          </a:prstGeom>
        </p:spPr>
      </p:pic>
      <p:pic>
        <p:nvPicPr>
          <p:cNvPr id="15" name="Picture 14">
            <a:extLst>
              <a:ext uri="{FF2B5EF4-FFF2-40B4-BE49-F238E27FC236}">
                <a16:creationId xmlns:a16="http://schemas.microsoft.com/office/drawing/2014/main" id="{3FC15605-B612-4D6E-BE58-56DBB073A27A}"/>
              </a:ext>
            </a:extLst>
          </p:cNvPr>
          <p:cNvPicPr>
            <a:picLocks noChangeAspect="1"/>
          </p:cNvPicPr>
          <p:nvPr/>
        </p:nvPicPr>
        <p:blipFill rotWithShape="1">
          <a:blip r:embed="rId11"/>
          <a:srcRect r="1014"/>
          <a:stretch/>
        </p:blipFill>
        <p:spPr>
          <a:xfrm>
            <a:off x="0" y="1328468"/>
            <a:ext cx="12192000" cy="879894"/>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E4926F37-E3C9-4F67-8DF2-69FB0F6654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16667"/>
            <a:ext cx="12192000" cy="5641333"/>
          </a:xfrm>
          <a:prstGeom prst="rect">
            <a:avLst/>
          </a:prstGeom>
        </p:spPr>
      </p:pic>
      <p:pic>
        <p:nvPicPr>
          <p:cNvPr id="19" name="Picture 18" descr="Graphical user interface, application, website&#10;&#10;Description automatically generated">
            <a:extLst>
              <a:ext uri="{FF2B5EF4-FFF2-40B4-BE49-F238E27FC236}">
                <a16:creationId xmlns:a16="http://schemas.microsoft.com/office/drawing/2014/main" id="{14A7CB3A-A5A3-483B-B2C9-68BE89AD67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216666"/>
            <a:ext cx="12192000" cy="5651446"/>
          </a:xfrm>
          <a:prstGeom prst="rect">
            <a:avLst/>
          </a:prstGeom>
        </p:spPr>
      </p:pic>
      <p:sp>
        <p:nvSpPr>
          <p:cNvPr id="16" name="Rectangle: Diagonal Corners Rounded 15">
            <a:extLst>
              <a:ext uri="{FF2B5EF4-FFF2-40B4-BE49-F238E27FC236}">
                <a16:creationId xmlns:a16="http://schemas.microsoft.com/office/drawing/2014/main" id="{32F7299D-5457-481B-9761-AC316BD2D40A}"/>
              </a:ext>
            </a:extLst>
          </p:cNvPr>
          <p:cNvSpPr/>
          <p:nvPr/>
        </p:nvSpPr>
        <p:spPr>
          <a:xfrm>
            <a:off x="8077200" y="3487312"/>
            <a:ext cx="4628272"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is followed by </a:t>
            </a:r>
            <a:r>
              <a:rPr lang="en-US" sz="2400" b="1" dirty="0">
                <a:solidFill>
                  <a:schemeClr val="tx1"/>
                </a:solidFill>
                <a:latin typeface="Century Gothic" panose="020B0502020202020204" pitchFamily="34" charset="0"/>
              </a:rPr>
              <a:t>Tires,  Programs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Specs</a:t>
            </a:r>
          </a:p>
        </p:txBody>
      </p:sp>
    </p:spTree>
    <p:extLst>
      <p:ext uri="{BB962C8B-B14F-4D97-AF65-F5344CB8AC3E}">
        <p14:creationId xmlns:p14="http://schemas.microsoft.com/office/powerpoint/2010/main" val="17923013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337" b="9403"/>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a:extLst>
              <a:ext uri="{28A0092B-C50C-407E-A947-70E740481C1C}">
                <a14:useLocalDpi xmlns:a14="http://schemas.microsoft.com/office/drawing/2010/main" val="0"/>
              </a:ext>
            </a:extLst>
          </a:blip>
          <a:srcRect t="10619"/>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A3AE98B2-C728-4480-84E1-E93AAF56CFDD}"/>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8270"/>
          <a:stretch/>
        </p:blipFill>
        <p:spPr>
          <a:xfrm>
            <a:off x="3053750" y="2213570"/>
            <a:ext cx="9138250" cy="4648201"/>
          </a:xfrm>
          <a:prstGeom prst="rect">
            <a:avLst/>
          </a:prstGeom>
        </p:spPr>
      </p:pic>
      <p:pic>
        <p:nvPicPr>
          <p:cNvPr id="15" name="Picture 14">
            <a:extLst>
              <a:ext uri="{FF2B5EF4-FFF2-40B4-BE49-F238E27FC236}">
                <a16:creationId xmlns:a16="http://schemas.microsoft.com/office/drawing/2014/main" id="{C08DB531-4214-426F-8386-35F6AA8DEA66}"/>
              </a:ext>
            </a:extLst>
          </p:cNvPr>
          <p:cNvPicPr>
            <a:picLocks noChangeAspect="1"/>
          </p:cNvPicPr>
          <p:nvPr/>
        </p:nvPicPr>
        <p:blipFill rotWithShape="1">
          <a:blip r:embed="rId11"/>
          <a:srcRect r="1014"/>
          <a:stretch/>
        </p:blipFill>
        <p:spPr>
          <a:xfrm>
            <a:off x="0" y="1328468"/>
            <a:ext cx="12192000" cy="879894"/>
          </a:xfrm>
          <a:prstGeom prst="rect">
            <a:avLst/>
          </a:prstGeom>
        </p:spPr>
      </p:pic>
      <p:cxnSp>
        <p:nvCxnSpPr>
          <p:cNvPr id="17" name="Straight Arrow Connector 16">
            <a:extLst>
              <a:ext uri="{FF2B5EF4-FFF2-40B4-BE49-F238E27FC236}">
                <a16:creationId xmlns:a16="http://schemas.microsoft.com/office/drawing/2014/main" id="{AEED8DBC-A3E8-4D56-A277-DBC805F8CA00}"/>
              </a:ext>
            </a:extLst>
          </p:cNvPr>
          <p:cNvCxnSpPr>
            <a:cxnSpLocks/>
          </p:cNvCxnSpPr>
          <p:nvPr/>
        </p:nvCxnSpPr>
        <p:spPr>
          <a:xfrm flipH="1" flipV="1">
            <a:off x="1638301" y="3829051"/>
            <a:ext cx="4295774" cy="8477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 text, application&#10;&#10;Description automatically generated">
            <a:extLst>
              <a:ext uri="{FF2B5EF4-FFF2-40B4-BE49-F238E27FC236}">
                <a16:creationId xmlns:a16="http://schemas.microsoft.com/office/drawing/2014/main" id="{23962538-53B1-4118-B2C1-3B497D2C50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39498"/>
            <a:ext cx="12192000" cy="5622272"/>
          </a:xfrm>
          <a:prstGeom prst="rect">
            <a:avLst/>
          </a:prstGeom>
        </p:spPr>
      </p:pic>
      <p:sp>
        <p:nvSpPr>
          <p:cNvPr id="16" name="Rectangle: Diagonal Corners Rounded 15">
            <a:extLst>
              <a:ext uri="{FF2B5EF4-FFF2-40B4-BE49-F238E27FC236}">
                <a16:creationId xmlns:a16="http://schemas.microsoft.com/office/drawing/2014/main" id="{A73E6022-E912-414F-A98D-28BF62DE7525}"/>
              </a:ext>
            </a:extLst>
          </p:cNvPr>
          <p:cNvSpPr/>
          <p:nvPr/>
        </p:nvSpPr>
        <p:spPr>
          <a:xfrm>
            <a:off x="5934075" y="1989820"/>
            <a:ext cx="6704722" cy="4104736"/>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Retread and Repairs will wrap it up,   but as shown, when no information       is entered or selected, the field will     be blank. If a section needs to be  reviewed and information added/edited, click on the section     on the left and proceed      accordingly. This page can always     be accessed by clicking on     </a:t>
            </a:r>
            <a:r>
              <a:rPr lang="en-US" sz="2400" b="1" dirty="0">
                <a:solidFill>
                  <a:schemeClr val="tx1"/>
                </a:solidFill>
                <a:latin typeface="Century Gothic" panose="020B0502020202020204" pitchFamily="34" charset="0"/>
              </a:rPr>
              <a:t>Summary</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7821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337" b="9403"/>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a:extLst>
              <a:ext uri="{28A0092B-C50C-407E-A947-70E740481C1C}">
                <a14:useLocalDpi xmlns:a14="http://schemas.microsoft.com/office/drawing/2010/main" val="0"/>
              </a:ext>
            </a:extLst>
          </a:blip>
          <a:srcRect t="10619"/>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A3AE98B2-C728-4480-84E1-E93AAF56CFDD}"/>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8270"/>
          <a:stretch/>
        </p:blipFill>
        <p:spPr>
          <a:xfrm>
            <a:off x="3053750" y="2213570"/>
            <a:ext cx="9138250" cy="4648201"/>
          </a:xfrm>
          <a:prstGeom prst="rect">
            <a:avLst/>
          </a:prstGeom>
        </p:spPr>
      </p:pic>
      <p:pic>
        <p:nvPicPr>
          <p:cNvPr id="15" name="Picture 14">
            <a:extLst>
              <a:ext uri="{FF2B5EF4-FFF2-40B4-BE49-F238E27FC236}">
                <a16:creationId xmlns:a16="http://schemas.microsoft.com/office/drawing/2014/main" id="{C08DB531-4214-426F-8386-35F6AA8DEA66}"/>
              </a:ext>
            </a:extLst>
          </p:cNvPr>
          <p:cNvPicPr>
            <a:picLocks noChangeAspect="1"/>
          </p:cNvPicPr>
          <p:nvPr/>
        </p:nvPicPr>
        <p:blipFill rotWithShape="1">
          <a:blip r:embed="rId11"/>
          <a:srcRect r="1014"/>
          <a:stretch/>
        </p:blipFill>
        <p:spPr>
          <a:xfrm>
            <a:off x="0" y="1328468"/>
            <a:ext cx="12192000" cy="879894"/>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1FBE23ED-1C86-49DC-863F-2B5601D3E2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39498"/>
            <a:ext cx="12192000" cy="5622272"/>
          </a:xfrm>
          <a:prstGeom prst="rect">
            <a:avLst/>
          </a:prstGeom>
        </p:spPr>
      </p:pic>
      <p:sp>
        <p:nvSpPr>
          <p:cNvPr id="16" name="Rectangle: Diagonal Corners Rounded 15">
            <a:extLst>
              <a:ext uri="{FF2B5EF4-FFF2-40B4-BE49-F238E27FC236}">
                <a16:creationId xmlns:a16="http://schemas.microsoft.com/office/drawing/2014/main" id="{A73E6022-E912-414F-A98D-28BF62DE7525}"/>
              </a:ext>
            </a:extLst>
          </p:cNvPr>
          <p:cNvSpPr/>
          <p:nvPr/>
        </p:nvSpPr>
        <p:spPr>
          <a:xfrm>
            <a:off x="6181725" y="2916611"/>
            <a:ext cx="6257018" cy="2163390"/>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the bottom the option to download policy is available. </a:t>
            </a:r>
            <a:r>
              <a:rPr lang="en-US" sz="2400" b="1" dirty="0">
                <a:solidFill>
                  <a:schemeClr val="tx1"/>
                </a:solidFill>
                <a:latin typeface="Century Gothic" panose="020B0502020202020204" pitchFamily="34" charset="0"/>
              </a:rPr>
              <a:t>Download Policy </a:t>
            </a:r>
            <a:r>
              <a:rPr lang="en-US" sz="2400" dirty="0">
                <a:solidFill>
                  <a:schemeClr val="tx1"/>
                </a:solidFill>
                <a:latin typeface="Century Gothic" panose="020B0502020202020204" pitchFamily="34" charset="0"/>
              </a:rPr>
              <a:t>will download a copy of the quote in a PDF to the computer.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07223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a:extLst>
              <a:ext uri="{28A0092B-C50C-407E-A947-70E740481C1C}">
                <a14:useLocalDpi xmlns:a14="http://schemas.microsoft.com/office/drawing/2010/main" val="0"/>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a:extLst>
              <a:ext uri="{28A0092B-C50C-407E-A947-70E740481C1C}">
                <a14:useLocalDpi xmlns:a14="http://schemas.microsoft.com/office/drawing/2010/main" val="0"/>
              </a:ext>
            </a:extLst>
          </a:blip>
          <a:srcRect t="25298" r="937" b="1542"/>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a:extLst>
              <a:ext uri="{28A0092B-C50C-407E-A947-70E740481C1C}">
                <a14:useLocalDpi xmlns:a14="http://schemas.microsoft.com/office/drawing/2010/main" val="0"/>
              </a:ext>
            </a:extLst>
          </a:blip>
          <a:srcRect t="28432"/>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a:extLst>
              <a:ext uri="{28A0092B-C50C-407E-A947-70E740481C1C}">
                <a14:useLocalDpi xmlns:a14="http://schemas.microsoft.com/office/drawing/2010/main" val="0"/>
              </a:ext>
            </a:extLst>
          </a:blip>
          <a:srcRect l="25047" t="25337" b="9403"/>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a:extLst>
              <a:ext uri="{28A0092B-C50C-407E-A947-70E740481C1C}">
                <a14:useLocalDpi xmlns:a14="http://schemas.microsoft.com/office/drawing/2010/main" val="0"/>
              </a:ext>
            </a:extLst>
          </a:blip>
          <a:srcRect t="10619"/>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A3AE98B2-C728-4480-84E1-E93AAF56CFDD}"/>
              </a:ext>
            </a:extLst>
          </p:cNvPr>
          <p:cNvPicPr>
            <a:picLocks noChangeAspect="1"/>
          </p:cNvPicPr>
          <p:nvPr/>
        </p:nvPicPr>
        <p:blipFill rotWithShape="1">
          <a:blip r:embed="rId10">
            <a:extLst>
              <a:ext uri="{28A0092B-C50C-407E-A947-70E740481C1C}">
                <a14:useLocalDpi xmlns:a14="http://schemas.microsoft.com/office/drawing/2010/main" val="0"/>
              </a:ext>
            </a:extLst>
          </a:blip>
          <a:srcRect l="25047" t="8270"/>
          <a:stretch/>
        </p:blipFill>
        <p:spPr>
          <a:xfrm>
            <a:off x="3053750" y="2213570"/>
            <a:ext cx="9138250" cy="4648201"/>
          </a:xfrm>
          <a:prstGeom prst="rect">
            <a:avLst/>
          </a:prstGeom>
        </p:spPr>
      </p:pic>
      <p:pic>
        <p:nvPicPr>
          <p:cNvPr id="15" name="Picture 14">
            <a:extLst>
              <a:ext uri="{FF2B5EF4-FFF2-40B4-BE49-F238E27FC236}">
                <a16:creationId xmlns:a16="http://schemas.microsoft.com/office/drawing/2014/main" id="{C08DB531-4214-426F-8386-35F6AA8DEA66}"/>
              </a:ext>
            </a:extLst>
          </p:cNvPr>
          <p:cNvPicPr>
            <a:picLocks noChangeAspect="1"/>
          </p:cNvPicPr>
          <p:nvPr/>
        </p:nvPicPr>
        <p:blipFill rotWithShape="1">
          <a:blip r:embed="rId11"/>
          <a:srcRect r="1014"/>
          <a:stretch/>
        </p:blipFill>
        <p:spPr>
          <a:xfrm>
            <a:off x="0" y="1328468"/>
            <a:ext cx="12192000" cy="879894"/>
          </a:xfrm>
          <a:prstGeom prst="rect">
            <a:avLst/>
          </a:prstGeom>
        </p:spPr>
      </p:pic>
      <p:pic>
        <p:nvPicPr>
          <p:cNvPr id="2" name="Picture 1">
            <a:extLst>
              <a:ext uri="{FF2B5EF4-FFF2-40B4-BE49-F238E27FC236}">
                <a16:creationId xmlns:a16="http://schemas.microsoft.com/office/drawing/2014/main" id="{65DD2D33-398A-460E-9F20-5FBE0799F24C}"/>
              </a:ext>
            </a:extLst>
          </p:cNvPr>
          <p:cNvPicPr>
            <a:picLocks noChangeAspect="1"/>
          </p:cNvPicPr>
          <p:nvPr/>
        </p:nvPicPr>
        <p:blipFill rotWithShape="1">
          <a:blip r:embed="rId12"/>
          <a:srcRect l="1531"/>
          <a:stretch/>
        </p:blipFill>
        <p:spPr>
          <a:xfrm>
            <a:off x="3180108" y="2239851"/>
            <a:ext cx="4178223" cy="4495941"/>
          </a:xfrm>
          <a:prstGeom prst="rect">
            <a:avLst/>
          </a:prstGeom>
        </p:spPr>
      </p:pic>
      <p:pic>
        <p:nvPicPr>
          <p:cNvPr id="14" name="Picture 13">
            <a:extLst>
              <a:ext uri="{FF2B5EF4-FFF2-40B4-BE49-F238E27FC236}">
                <a16:creationId xmlns:a16="http://schemas.microsoft.com/office/drawing/2014/main" id="{B278D783-0F9A-452D-A865-DA6A1A86FC18}"/>
              </a:ext>
            </a:extLst>
          </p:cNvPr>
          <p:cNvPicPr>
            <a:picLocks noChangeAspect="1"/>
          </p:cNvPicPr>
          <p:nvPr/>
        </p:nvPicPr>
        <p:blipFill>
          <a:blip r:embed="rId13"/>
          <a:stretch>
            <a:fillRect/>
          </a:stretch>
        </p:blipFill>
        <p:spPr>
          <a:xfrm>
            <a:off x="7358331" y="2262330"/>
            <a:ext cx="4589363" cy="4495941"/>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7452C546-9424-4F4F-ADF4-2454743554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328468"/>
            <a:ext cx="12192000" cy="5533301"/>
          </a:xfrm>
          <a:prstGeom prst="rect">
            <a:avLst/>
          </a:prstGeom>
        </p:spPr>
      </p:pic>
      <p:sp>
        <p:nvSpPr>
          <p:cNvPr id="19" name="Rectangle: Diagonal Corners Rounded 18">
            <a:extLst>
              <a:ext uri="{FF2B5EF4-FFF2-40B4-BE49-F238E27FC236}">
                <a16:creationId xmlns:a16="http://schemas.microsoft.com/office/drawing/2014/main" id="{AD8A3D72-C5D8-44F9-9BA9-0DC95EB943B3}"/>
              </a:ext>
            </a:extLst>
          </p:cNvPr>
          <p:cNvSpPr/>
          <p:nvPr/>
        </p:nvSpPr>
        <p:spPr>
          <a:xfrm>
            <a:off x="5734927" y="2916611"/>
            <a:ext cx="6747495" cy="3177945"/>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PDF shown will be going through changes to allow the ability to include most of the Policy on 1 – 3 pages. This concludes the Policy Manager walk through. Explore another section or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to go back the main home screen.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2609403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2AFE0-CF0F-4A56-8981-2DF636EA71EA}"/>
              </a:ext>
            </a:extLst>
          </p:cNvPr>
          <p:cNvPicPr>
            <a:picLocks noChangeAspect="1"/>
          </p:cNvPicPr>
          <p:nvPr/>
        </p:nvPicPr>
        <p:blipFill>
          <a:blip r:embed="rId2"/>
          <a:stretch>
            <a:fillRect/>
          </a:stretch>
        </p:blipFill>
        <p:spPr>
          <a:xfrm>
            <a:off x="0" y="611520"/>
            <a:ext cx="12192000" cy="6246479"/>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5355327" y="30228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section will give you the ability to     use the Bundle Builder tool. More information for this can be found on Bridgestone Marketing website.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to go back to the main dashboard.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209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3201579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F7C559D-20BD-4676-9300-B1373AC1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040"/>
            <a:ext cx="12192000" cy="6247960"/>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5243423" y="4140200"/>
            <a:ext cx="7177177" cy="24187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Search option will allow the ability to search tires, articles and other content within the Bridgestone Marketing website. The next page will display a sample search.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562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39704581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279E15D-1296-4E52-B33C-290C1062A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040"/>
            <a:ext cx="12192000" cy="6247960"/>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2759007" y="2260600"/>
            <a:ext cx="10398904" cy="1739900"/>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is a visual example of a TBR Tires search resets that will  display clickable information. This concludes the Search     portion of the guide,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on the top      right to go back to the dashboard.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47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4156874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ebsite&#10;&#10;Description automatically generated">
            <a:extLst>
              <a:ext uri="{FF2B5EF4-FFF2-40B4-BE49-F238E27FC236}">
                <a16:creationId xmlns:a16="http://schemas.microsoft.com/office/drawing/2014/main" id="{D1373C5B-D542-4F32-A784-82900B322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8558"/>
            <a:ext cx="12192000" cy="6249442"/>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0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3901DBD4-A860-4C80-A0B4-0B154627E46D}"/>
              </a:ext>
            </a:extLst>
          </p:cNvPr>
          <p:cNvSpPr/>
          <p:nvPr/>
        </p:nvSpPr>
        <p:spPr>
          <a:xfrm>
            <a:off x="6642100" y="4394200"/>
            <a:ext cx="6155509" cy="21647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Saved section will show all saved items within Bridgestone Marketing website. This include   Save Tires, Dealers, and other recommended services.  </a:t>
            </a:r>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134538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eams&#10;&#10;Description automatically generated">
            <a:extLst>
              <a:ext uri="{FF2B5EF4-FFF2-40B4-BE49-F238E27FC236}">
                <a16:creationId xmlns:a16="http://schemas.microsoft.com/office/drawing/2014/main" id="{A28CD100-0C25-4B30-88A2-EF51181E8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0040"/>
            <a:ext cx="12192000" cy="6247960"/>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0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459" y="299049"/>
            <a:ext cx="3859369" cy="1006588"/>
          </a:xfrm>
          <a:prstGeom prst="rect">
            <a:avLst/>
          </a:prstGeom>
        </p:spPr>
      </p:pic>
      <p:sp>
        <p:nvSpPr>
          <p:cNvPr id="8" name="Rectangle: Diagonal Corners Rounded 7">
            <a:extLst>
              <a:ext uri="{FF2B5EF4-FFF2-40B4-BE49-F238E27FC236}">
                <a16:creationId xmlns:a16="http://schemas.microsoft.com/office/drawing/2014/main" id="{8D804638-762F-4C3A-B28B-98CCB17A4657}"/>
              </a:ext>
            </a:extLst>
          </p:cNvPr>
          <p:cNvSpPr/>
          <p:nvPr/>
        </p:nvSpPr>
        <p:spPr>
          <a:xfrm>
            <a:off x="6642100" y="4572000"/>
            <a:ext cx="6155509" cy="19869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Scroll through favorite tires and dealers by using the </a:t>
            </a:r>
            <a:r>
              <a:rPr lang="en-US" sz="2400" b="1" dirty="0">
                <a:solidFill>
                  <a:srgbClr val="FF0000"/>
                </a:solidFill>
                <a:latin typeface="Century Gothic" panose="020B0502020202020204" pitchFamily="34" charset="0"/>
              </a:rPr>
              <a:t>Red</a:t>
            </a:r>
            <a:r>
              <a:rPr lang="en-US" sz="2400" dirty="0">
                <a:solidFill>
                  <a:schemeClr val="tx1"/>
                </a:solidFill>
                <a:latin typeface="Century Gothic" panose="020B0502020202020204" pitchFamily="34" charset="0"/>
              </a:rPr>
              <a:t> arrow. </a:t>
            </a:r>
          </a:p>
        </p:txBody>
      </p:sp>
    </p:spTree>
    <p:extLst>
      <p:ext uri="{BB962C8B-B14F-4D97-AF65-F5344CB8AC3E}">
        <p14:creationId xmlns:p14="http://schemas.microsoft.com/office/powerpoint/2010/main" val="1997090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3177</Words>
  <Application>Microsoft Office PowerPoint</Application>
  <PresentationFormat>Widescreen</PresentationFormat>
  <Paragraphs>106</Paragraphs>
  <Slides>101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Nather, Erik</dc:creator>
  <cp:lastModifiedBy>Nather, Erik</cp:lastModifiedBy>
  <cp:revision>62</cp:revision>
  <dcterms:created xsi:type="dcterms:W3CDTF">2021-02-23T17:11:14Z</dcterms:created>
  <dcterms:modified xsi:type="dcterms:W3CDTF">2021-05-19T22:12:38Z</dcterms:modified>
</cp:coreProperties>
</file>